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Lst>
  <p:notesMasterIdLst>
    <p:notesMasterId r:id="rId40"/>
  </p:notesMasterIdLst>
  <p:handoutMasterIdLst>
    <p:handoutMasterId r:id="rId41"/>
  </p:handoutMasterIdLst>
  <p:sldIdLst>
    <p:sldId id="414" r:id="rId2"/>
    <p:sldId id="374" r:id="rId3"/>
    <p:sldId id="373" r:id="rId4"/>
    <p:sldId id="380" r:id="rId5"/>
    <p:sldId id="379" r:id="rId6"/>
    <p:sldId id="375" r:id="rId7"/>
    <p:sldId id="376" r:id="rId8"/>
    <p:sldId id="378" r:id="rId9"/>
    <p:sldId id="377" r:id="rId10"/>
    <p:sldId id="372" r:id="rId11"/>
    <p:sldId id="256" r:id="rId12"/>
    <p:sldId id="371" r:id="rId13"/>
    <p:sldId id="381" r:id="rId14"/>
    <p:sldId id="382" r:id="rId15"/>
    <p:sldId id="303" r:id="rId16"/>
    <p:sldId id="383" r:id="rId17"/>
    <p:sldId id="384" r:id="rId18"/>
    <p:sldId id="385" r:id="rId19"/>
    <p:sldId id="386" r:id="rId20"/>
    <p:sldId id="387" r:id="rId21"/>
    <p:sldId id="388" r:id="rId22"/>
    <p:sldId id="390" r:id="rId23"/>
    <p:sldId id="389" r:id="rId24"/>
    <p:sldId id="392" r:id="rId25"/>
    <p:sldId id="391" r:id="rId26"/>
    <p:sldId id="393" r:id="rId27"/>
    <p:sldId id="402" r:id="rId28"/>
    <p:sldId id="403" r:id="rId29"/>
    <p:sldId id="405" r:id="rId30"/>
    <p:sldId id="404" r:id="rId31"/>
    <p:sldId id="406" r:id="rId32"/>
    <p:sldId id="407" r:id="rId33"/>
    <p:sldId id="408" r:id="rId34"/>
    <p:sldId id="409" r:id="rId35"/>
    <p:sldId id="410" r:id="rId36"/>
    <p:sldId id="411" r:id="rId37"/>
    <p:sldId id="412" r:id="rId38"/>
    <p:sldId id="413" r:id="rId39"/>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54"/>
    <p:restoredTop sz="81022"/>
  </p:normalViewPr>
  <p:slideViewPr>
    <p:cSldViewPr>
      <p:cViewPr varScale="1">
        <p:scale>
          <a:sx n="74" d="100"/>
          <a:sy n="74"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3D776F-7E3C-814F-85CD-A6116F28F7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charset="0"/>
                <a:ea typeface="ＭＳ Ｐゴシック" charset="-128"/>
                <a:cs typeface="+mn-cs"/>
              </a:defRPr>
            </a:lvl1pPr>
          </a:lstStyle>
          <a:p>
            <a:pPr>
              <a:defRPr/>
            </a:pPr>
            <a:endParaRPr lang="en-US"/>
          </a:p>
        </p:txBody>
      </p:sp>
      <p:sp>
        <p:nvSpPr>
          <p:cNvPr id="3" name="Date Placeholder 2">
            <a:extLst>
              <a:ext uri="{FF2B5EF4-FFF2-40B4-BE49-F238E27FC236}">
                <a16:creationId xmlns:a16="http://schemas.microsoft.com/office/drawing/2014/main" id="{2366F21B-EE53-DA4A-AD1B-3BA0A611CD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Times" charset="0"/>
                <a:ea typeface="ＭＳ Ｐゴシック" charset="-128"/>
                <a:cs typeface="+mn-cs"/>
              </a:defRPr>
            </a:lvl1pPr>
          </a:lstStyle>
          <a:p>
            <a:pPr>
              <a:defRPr/>
            </a:pPr>
            <a:fld id="{1BBAAD14-D6D0-5B41-9718-ACEDBE440A7B}" type="datetimeFigureOut">
              <a:rPr lang="en-US"/>
              <a:pPr>
                <a:defRPr/>
              </a:pPr>
              <a:t>11/15/18</a:t>
            </a:fld>
            <a:endParaRPr lang="en-US"/>
          </a:p>
        </p:txBody>
      </p:sp>
      <p:sp>
        <p:nvSpPr>
          <p:cNvPr id="4" name="Footer Placeholder 3">
            <a:extLst>
              <a:ext uri="{FF2B5EF4-FFF2-40B4-BE49-F238E27FC236}">
                <a16:creationId xmlns:a16="http://schemas.microsoft.com/office/drawing/2014/main" id="{6AFEE47C-84C4-7145-8AB8-755E7B34D4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Times" charset="0"/>
                <a:ea typeface="ＭＳ Ｐゴシック" charset="-128"/>
                <a:cs typeface="+mn-cs"/>
              </a:defRPr>
            </a:lvl1pPr>
          </a:lstStyle>
          <a:p>
            <a:pPr>
              <a:defRPr/>
            </a:pPr>
            <a:endParaRPr lang="en-US"/>
          </a:p>
        </p:txBody>
      </p:sp>
      <p:sp>
        <p:nvSpPr>
          <p:cNvPr id="5" name="Slide Number Placeholder 4">
            <a:extLst>
              <a:ext uri="{FF2B5EF4-FFF2-40B4-BE49-F238E27FC236}">
                <a16:creationId xmlns:a16="http://schemas.microsoft.com/office/drawing/2014/main" id="{189775AC-E526-A940-85D8-EB487CFDE5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atin typeface="Times" charset="0"/>
                <a:ea typeface="ＭＳ Ｐゴシック" charset="-128"/>
                <a:cs typeface="+mn-cs"/>
              </a:defRPr>
            </a:lvl1pPr>
          </a:lstStyle>
          <a:p>
            <a:pPr>
              <a:defRPr/>
            </a:pPr>
            <a:fld id="{68AF8B75-2ECC-304E-8FB0-E15E249C1F00}"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AEFDE43-CE1F-4B48-85DE-25B01E366C2E}"/>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5" name="Rectangle 3">
            <a:extLst>
              <a:ext uri="{FF2B5EF4-FFF2-40B4-BE49-F238E27FC236}">
                <a16:creationId xmlns:a16="http://schemas.microsoft.com/office/drawing/2014/main" id="{44CCDD73-5B10-2841-A406-2A11A42A9E1A}"/>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8F931324-316B-0541-B4DF-4E75B648C03F}"/>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7" name="Rectangle 5">
            <a:extLst>
              <a:ext uri="{FF2B5EF4-FFF2-40B4-BE49-F238E27FC236}">
                <a16:creationId xmlns:a16="http://schemas.microsoft.com/office/drawing/2014/main" id="{5BD92B9F-99CF-BB49-89B5-6AF4F1346285}"/>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9878" name="Rectangle 6">
            <a:extLst>
              <a:ext uri="{FF2B5EF4-FFF2-40B4-BE49-F238E27FC236}">
                <a16:creationId xmlns:a16="http://schemas.microsoft.com/office/drawing/2014/main" id="{6D1F76B9-9949-4A4E-9BE0-99A8C35EEA9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9" name="Rectangle 7">
            <a:extLst>
              <a:ext uri="{FF2B5EF4-FFF2-40B4-BE49-F238E27FC236}">
                <a16:creationId xmlns:a16="http://schemas.microsoft.com/office/drawing/2014/main" id="{DD366511-806E-DD49-A8EE-ECD76B3B7223}"/>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ea typeface="ＭＳ Ｐゴシック" charset="-128"/>
                <a:cs typeface="+mn-cs"/>
              </a:defRPr>
            </a:lvl1pPr>
          </a:lstStyle>
          <a:p>
            <a:pPr>
              <a:defRPr/>
            </a:pPr>
            <a:fld id="{43A28182-2145-EC4E-9420-3C97A443FE64}"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1</a:t>
            </a:fld>
            <a:endParaRPr lang="en-US" altLang="x-none"/>
          </a:p>
        </p:txBody>
      </p:sp>
    </p:spTree>
    <p:extLst>
      <p:ext uri="{BB962C8B-B14F-4D97-AF65-F5344CB8AC3E}">
        <p14:creationId xmlns:p14="http://schemas.microsoft.com/office/powerpoint/2010/main" val="27752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10</a:t>
            </a:fld>
            <a:endParaRPr lang="en-US" altLang="x-none"/>
          </a:p>
        </p:txBody>
      </p:sp>
    </p:spTree>
    <p:extLst>
      <p:ext uri="{BB962C8B-B14F-4D97-AF65-F5344CB8AC3E}">
        <p14:creationId xmlns:p14="http://schemas.microsoft.com/office/powerpoint/2010/main" val="924267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8AD92FAA-5DDE-8048-81A9-559A86BE9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EE1BF19-75BD-0144-83A3-2067EF1E1422}" type="slidenum">
              <a:rPr lang="en-US" altLang="en-US" sz="1200" smtClean="0"/>
              <a:pPr/>
              <a:t>11</a:t>
            </a:fld>
            <a:endParaRPr lang="en-US" altLang="en-US" sz="1200"/>
          </a:p>
        </p:txBody>
      </p:sp>
      <p:sp>
        <p:nvSpPr>
          <p:cNvPr id="16386" name="Rectangle 2">
            <a:extLst>
              <a:ext uri="{FF2B5EF4-FFF2-40B4-BE49-F238E27FC236}">
                <a16:creationId xmlns:a16="http://schemas.microsoft.com/office/drawing/2014/main" id="{F0CBB164-8934-4C4A-A61C-151212AD160E}"/>
              </a:ext>
            </a:extLst>
          </p:cNvPr>
          <p:cNvSpPr>
            <a:spLocks noGrp="1" noRot="1" noChangeAspect="1" noChangeArrowheads="1" noTextEdit="1"/>
          </p:cNvSpPr>
          <p:nvPr>
            <p:ph type="sldImg"/>
          </p:nvPr>
        </p:nvSpPr>
        <p:spPr>
          <a:ln/>
        </p:spPr>
      </p:sp>
      <p:sp>
        <p:nvSpPr>
          <p:cNvPr id="16387" name="Rectangle 3">
            <a:extLst>
              <a:ext uri="{FF2B5EF4-FFF2-40B4-BE49-F238E27FC236}">
                <a16:creationId xmlns:a16="http://schemas.microsoft.com/office/drawing/2014/main" id="{8EF8337A-EE03-9948-B5E3-29BA7893C8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ru-RU" altLang="en-US">
              <a:latin typeface="Times" pitchFamily="2"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FD94F0E3-C5F7-4142-9382-D56FAFF17F6C}"/>
              </a:ext>
            </a:extLst>
          </p:cNvPr>
          <p:cNvSpPr>
            <a:spLocks noGrp="1" noRot="1" noChangeAspect="1" noTextEdit="1"/>
          </p:cNvSpPr>
          <p:nvPr>
            <p:ph type="sldImg"/>
          </p:nvPr>
        </p:nvSpPr>
        <p:spPr>
          <a:ln/>
        </p:spPr>
      </p:sp>
      <p:sp>
        <p:nvSpPr>
          <p:cNvPr id="18434" name="Notes Placeholder 2">
            <a:extLst>
              <a:ext uri="{FF2B5EF4-FFF2-40B4-BE49-F238E27FC236}">
                <a16:creationId xmlns:a16="http://schemas.microsoft.com/office/drawing/2014/main" id="{1E2F0BAB-A268-224B-8421-19DC019312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pitchFamily="2" charset="0"/>
                <a:ea typeface="ＭＳ Ｐゴシック" panose="020B0600070205080204" pitchFamily="34" charset="-128"/>
              </a:rPr>
              <a:t>http://</a:t>
            </a:r>
            <a:r>
              <a:rPr lang="en-US" altLang="en-US" dirty="0" err="1">
                <a:latin typeface="Times" pitchFamily="2" charset="0"/>
                <a:ea typeface="ＭＳ Ｐゴシック" panose="020B0600070205080204" pitchFamily="34" charset="-128"/>
              </a:rPr>
              <a:t>cms.web.cern.ch</a:t>
            </a:r>
            <a:r>
              <a:rPr lang="en-US" altLang="en-US" dirty="0">
                <a:latin typeface="Times" pitchFamily="2" charset="0"/>
                <a:ea typeface="ＭＳ Ｐゴシック" panose="020B0600070205080204" pitchFamily="34" charset="-128"/>
              </a:rPr>
              <a:t>/news/recipe-universe</a:t>
            </a:r>
          </a:p>
        </p:txBody>
      </p:sp>
      <p:sp>
        <p:nvSpPr>
          <p:cNvPr id="18435" name="Slide Number Placeholder 3">
            <a:extLst>
              <a:ext uri="{FF2B5EF4-FFF2-40B4-BE49-F238E27FC236}">
                <a16:creationId xmlns:a16="http://schemas.microsoft.com/office/drawing/2014/main" id="{060228CC-7561-A945-91E6-567C8DEB82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F071D3B-8E1B-414A-B914-D7E1A5ECD328}" type="slidenum">
              <a:rPr lang="en-US" altLang="en-US" sz="1200" smtClean="0"/>
              <a:pPr/>
              <a:t>12</a:t>
            </a:fld>
            <a:endParaRPr lang="en-US"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fill in some examples.. </a:t>
            </a:r>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13</a:t>
            </a:fld>
            <a:endParaRPr lang="en-US" altLang="x-none"/>
          </a:p>
        </p:txBody>
      </p:sp>
    </p:spTree>
    <p:extLst>
      <p:ext uri="{BB962C8B-B14F-4D97-AF65-F5344CB8AC3E}">
        <p14:creationId xmlns:p14="http://schemas.microsoft.com/office/powerpoint/2010/main" val="41782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14</a:t>
            </a:fld>
            <a:endParaRPr lang="en-US" altLang="x-none"/>
          </a:p>
        </p:txBody>
      </p:sp>
    </p:spTree>
    <p:extLst>
      <p:ext uri="{BB962C8B-B14F-4D97-AF65-F5344CB8AC3E}">
        <p14:creationId xmlns:p14="http://schemas.microsoft.com/office/powerpoint/2010/main" val="2095177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from lecture 2! </a:t>
            </a:r>
          </a:p>
          <a:p>
            <a:endParaRPr lang="en-US" dirty="0"/>
          </a:p>
          <a:p>
            <a:r>
              <a:rPr lang="en-US" dirty="0"/>
              <a:t>Hidden figure alert! Vera Rubin passed away</a:t>
            </a:r>
            <a:r>
              <a:rPr lang="en-US" baseline="0" dirty="0"/>
              <a:t> in late 2016, passed over year after year for the Nobel prize in Physics. I was lucky enough to know her, she was a lovely, kind, and brilliant person. https://</a:t>
            </a:r>
            <a:r>
              <a:rPr lang="en-US" baseline="0" dirty="0" err="1"/>
              <a:t>en.wikipedia.org</a:t>
            </a:r>
            <a:r>
              <a:rPr lang="en-US" baseline="0" dirty="0"/>
              <a:t>/wiki/</a:t>
            </a:r>
            <a:r>
              <a:rPr lang="en-US" baseline="0" dirty="0" err="1"/>
              <a:t>Vera_Rubin</a:t>
            </a:r>
            <a:endParaRPr lang="en-US" baseline="0" dirty="0"/>
          </a:p>
          <a:p>
            <a:r>
              <a:rPr lang="en-US" baseline="0" dirty="0"/>
              <a:t>http://</a:t>
            </a:r>
            <a:r>
              <a:rPr lang="en-US" baseline="0" dirty="0" err="1"/>
              <a:t>adsabs.harvard.edu</a:t>
            </a:r>
            <a:r>
              <a:rPr lang="en-US" baseline="0" dirty="0"/>
              <a:t>/abs/1970ApJ...159..379R </a:t>
            </a:r>
            <a:r>
              <a:rPr lang="en-US" baseline="0" dirty="0">
                <a:sym typeface="Wingdings"/>
              </a:rPr>
              <a:t> the actual paper published in 1970</a:t>
            </a:r>
            <a:endParaRPr lang="en-US" baseline="0" dirty="0"/>
          </a:p>
          <a:p>
            <a:r>
              <a:rPr lang="en-US" baseline="0" dirty="0"/>
              <a:t>https://</a:t>
            </a:r>
            <a:r>
              <a:rPr lang="en-US" baseline="0" dirty="0" err="1"/>
              <a:t>astrobites.org</a:t>
            </a:r>
            <a:r>
              <a:rPr lang="en-US" baseline="0" dirty="0"/>
              <a:t>/2016/12/27/how-one-person-discovered-the-majority-of-the-universe-the-work-of-vera-rubin/</a:t>
            </a:r>
          </a:p>
          <a:p>
            <a:endParaRPr lang="en-US" dirty="0"/>
          </a:p>
        </p:txBody>
      </p:sp>
      <p:sp>
        <p:nvSpPr>
          <p:cNvPr id="4" name="Slide Number Placeholder 3"/>
          <p:cNvSpPr>
            <a:spLocks noGrp="1"/>
          </p:cNvSpPr>
          <p:nvPr>
            <p:ph type="sldNum" sz="quarter" idx="10"/>
          </p:nvPr>
        </p:nvSpPr>
        <p:spPr/>
        <p:txBody>
          <a:bodyPr/>
          <a:lstStyle/>
          <a:p>
            <a:fld id="{69D5C525-8ADB-B445-AF4F-2FD0AF552F50}" type="slidenum">
              <a:rPr lang="en-US" smtClean="0"/>
              <a:t>15</a:t>
            </a:fld>
            <a:endParaRPr lang="en-US"/>
          </a:p>
        </p:txBody>
      </p:sp>
    </p:spTree>
    <p:extLst>
      <p:ext uri="{BB962C8B-B14F-4D97-AF65-F5344CB8AC3E}">
        <p14:creationId xmlns:p14="http://schemas.microsoft.com/office/powerpoint/2010/main" val="442832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Galaxy curve implies more mass within each measured point’s radius around the milky way than simple Keplerian models would predict</a:t>
            </a:r>
          </a:p>
          <a:p>
            <a:r>
              <a:rPr lang="en-US" dirty="0"/>
              <a:t>Another salient point here, we don’t notice effects of dark matter in the solar system</a:t>
            </a:r>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16</a:t>
            </a:fld>
            <a:endParaRPr lang="en-US" altLang="x-none"/>
          </a:p>
        </p:txBody>
      </p:sp>
    </p:spTree>
    <p:extLst>
      <p:ext uri="{BB962C8B-B14F-4D97-AF65-F5344CB8AC3E}">
        <p14:creationId xmlns:p14="http://schemas.microsoft.com/office/powerpoint/2010/main" val="1316455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the Sun’s mass to luminosity ratio is 1, this means most of the milky way’s mass is less luminous per unit mass than the sun.</a:t>
            </a:r>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17</a:t>
            </a:fld>
            <a:endParaRPr lang="en-US" altLang="x-none"/>
          </a:p>
        </p:txBody>
      </p:sp>
    </p:spTree>
    <p:extLst>
      <p:ext uri="{BB962C8B-B14F-4D97-AF65-F5344CB8AC3E}">
        <p14:creationId xmlns:p14="http://schemas.microsoft.com/office/powerpoint/2010/main" val="2526857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calculate distances to galaxies?</a:t>
            </a:r>
          </a:p>
          <a:p>
            <a:r>
              <a:rPr lang="en-US" dirty="0"/>
              <a:t>How do we calculate masses of galaxies?</a:t>
            </a:r>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18</a:t>
            </a:fld>
            <a:endParaRPr lang="en-US" altLang="x-none"/>
          </a:p>
        </p:txBody>
      </p:sp>
    </p:spTree>
    <p:extLst>
      <p:ext uri="{BB962C8B-B14F-4D97-AF65-F5344CB8AC3E}">
        <p14:creationId xmlns:p14="http://schemas.microsoft.com/office/powerpoint/2010/main" val="3137548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the cluster of galaxies were a cluster of stars—same physics applied! Use Newton’s laws to get the mass of the cluster from the orbits of the galaxies in the cluster</a:t>
            </a:r>
          </a:p>
          <a:p>
            <a:r>
              <a:rPr lang="en-US" dirty="0"/>
              <a:t>https://</a:t>
            </a:r>
            <a:r>
              <a:rPr lang="en-US" dirty="0" err="1"/>
              <a:t>www.spacetelescope.org</a:t>
            </a:r>
            <a:r>
              <a:rPr lang="en-US" dirty="0"/>
              <a:t>/images/opo9610a/</a:t>
            </a:r>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19</a:t>
            </a:fld>
            <a:endParaRPr lang="en-US" altLang="x-none"/>
          </a:p>
        </p:txBody>
      </p:sp>
    </p:spTree>
    <p:extLst>
      <p:ext uri="{BB962C8B-B14F-4D97-AF65-F5344CB8AC3E}">
        <p14:creationId xmlns:p14="http://schemas.microsoft.com/office/powerpoint/2010/main" val="374960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a:t>
            </a:fld>
            <a:endParaRPr lang="en-US" altLang="x-none"/>
          </a:p>
        </p:txBody>
      </p:sp>
    </p:spTree>
    <p:extLst>
      <p:ext uri="{BB962C8B-B14F-4D97-AF65-F5344CB8AC3E}">
        <p14:creationId xmlns:p14="http://schemas.microsoft.com/office/powerpoint/2010/main" val="4028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phys.org</a:t>
            </a:r>
            <a:r>
              <a:rPr lang="en-US" dirty="0"/>
              <a:t>/news/2017-08-galaxy-clusters-clues-dark-energy.html</a:t>
            </a:r>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20</a:t>
            </a:fld>
            <a:endParaRPr lang="en-US" altLang="x-none"/>
          </a:p>
        </p:txBody>
      </p:sp>
    </p:spTree>
    <p:extLst>
      <p:ext uri="{BB962C8B-B14F-4D97-AF65-F5344CB8AC3E}">
        <p14:creationId xmlns:p14="http://schemas.microsoft.com/office/powerpoint/2010/main" val="256240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www.smithsonianmag.com</a:t>
            </a:r>
            <a:r>
              <a:rPr lang="en-US" dirty="0"/>
              <a:t>/science-nature/cosmic-lensing-explained-180960136/</a:t>
            </a:r>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21</a:t>
            </a:fld>
            <a:endParaRPr lang="en-US" altLang="x-none"/>
          </a:p>
        </p:txBody>
      </p:sp>
    </p:spTree>
    <p:extLst>
      <p:ext uri="{BB962C8B-B14F-4D97-AF65-F5344CB8AC3E}">
        <p14:creationId xmlns:p14="http://schemas.microsoft.com/office/powerpoint/2010/main" val="1963594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lsa.umich.edu</a:t>
            </a:r>
            <a:r>
              <a:rPr lang="en-US" dirty="0"/>
              <a:t>/</a:t>
            </a:r>
            <a:r>
              <a:rPr lang="en-US" dirty="0" err="1"/>
              <a:t>astro</a:t>
            </a:r>
            <a:r>
              <a:rPr lang="en-US" dirty="0"/>
              <a:t>/people/core-faculty/</a:t>
            </a:r>
            <a:r>
              <a:rPr lang="en-US" dirty="0" err="1"/>
              <a:t>kerens.html</a:t>
            </a:r>
            <a:endParaRPr lang="en-US" dirty="0"/>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22</a:t>
            </a:fld>
            <a:endParaRPr lang="en-US" altLang="x-none"/>
          </a:p>
        </p:txBody>
      </p:sp>
    </p:spTree>
    <p:extLst>
      <p:ext uri="{BB962C8B-B14F-4D97-AF65-F5344CB8AC3E}">
        <p14:creationId xmlns:p14="http://schemas.microsoft.com/office/powerpoint/2010/main" val="3714535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23</a:t>
            </a:fld>
            <a:endParaRPr lang="en-US" altLang="x-none"/>
          </a:p>
        </p:txBody>
      </p:sp>
    </p:spTree>
    <p:extLst>
      <p:ext uri="{BB962C8B-B14F-4D97-AF65-F5344CB8AC3E}">
        <p14:creationId xmlns:p14="http://schemas.microsoft.com/office/powerpoint/2010/main" val="3517203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Bullet Cluster. It is two galaxy clusters that have collided/passed through each other. The pink color is showing where the hot X-ray emitting gas is, and the blue light is basically drawn on, it’s showing where gravitational lensing measurements have determined most of the two clusters’ mass is concentrated. This is considered the strongest evidence yet for dark matter because the vast majority of the mass is not where the most light is coming from. The gas contains more mass than the stars in either galaxy cluster (remember, most of the gas in the universe isn’t in stars- it’s just hanging out!) but yet, the mass we measure isn’t lined up with the gas! Super weird, and hard to explain with any model we have right now other than dark matter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en.wikipedia.org</a:t>
            </a:r>
            <a:r>
              <a:rPr lang="en-US" dirty="0"/>
              <a:t>/wiki/</a:t>
            </a:r>
            <a:r>
              <a:rPr lang="en-US" dirty="0" err="1"/>
              <a:t>Bullet_Cluster</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24</a:t>
            </a:fld>
            <a:endParaRPr lang="en-US" altLang="x-none"/>
          </a:p>
        </p:txBody>
      </p:sp>
    </p:spTree>
    <p:extLst>
      <p:ext uri="{BB962C8B-B14F-4D97-AF65-F5344CB8AC3E}">
        <p14:creationId xmlns:p14="http://schemas.microsoft.com/office/powerpoint/2010/main" val="4023292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25</a:t>
            </a:fld>
            <a:endParaRPr lang="en-US" altLang="x-none"/>
          </a:p>
        </p:txBody>
      </p:sp>
    </p:spTree>
    <p:extLst>
      <p:ext uri="{BB962C8B-B14F-4D97-AF65-F5344CB8AC3E}">
        <p14:creationId xmlns:p14="http://schemas.microsoft.com/office/powerpoint/2010/main" val="3827081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26</a:t>
            </a:fld>
            <a:endParaRPr lang="en-US" altLang="x-none"/>
          </a:p>
        </p:txBody>
      </p:sp>
    </p:spTree>
    <p:extLst>
      <p:ext uri="{BB962C8B-B14F-4D97-AF65-F5344CB8AC3E}">
        <p14:creationId xmlns:p14="http://schemas.microsoft.com/office/powerpoint/2010/main" val="4200069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188167E-95B8-DE46-86D2-602DDEECA056}" type="slidenum">
              <a:rPr lang="en-US" altLang="x-none" smtClean="0"/>
              <a:pPr>
                <a:defRPr/>
              </a:pPr>
              <a:t>27</a:t>
            </a:fld>
            <a:endParaRPr lang="en-US" altLang="x-none"/>
          </a:p>
        </p:txBody>
      </p:sp>
    </p:spTree>
    <p:extLst>
      <p:ext uri="{BB962C8B-B14F-4D97-AF65-F5344CB8AC3E}">
        <p14:creationId xmlns:p14="http://schemas.microsoft.com/office/powerpoint/2010/main" val="2002898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28</a:t>
            </a:fld>
            <a:endParaRPr lang="en-US" altLang="x-none"/>
          </a:p>
        </p:txBody>
      </p:sp>
    </p:spTree>
    <p:extLst>
      <p:ext uri="{BB962C8B-B14F-4D97-AF65-F5344CB8AC3E}">
        <p14:creationId xmlns:p14="http://schemas.microsoft.com/office/powerpoint/2010/main" val="701375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29</a:t>
            </a:fld>
            <a:endParaRPr lang="en-US" altLang="x-none"/>
          </a:p>
        </p:txBody>
      </p:sp>
    </p:spTree>
    <p:extLst>
      <p:ext uri="{BB962C8B-B14F-4D97-AF65-F5344CB8AC3E}">
        <p14:creationId xmlns:p14="http://schemas.microsoft.com/office/powerpoint/2010/main" val="1718908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a:t>
            </a:fld>
            <a:endParaRPr lang="en-US" altLang="x-none"/>
          </a:p>
        </p:txBody>
      </p:sp>
    </p:spTree>
    <p:extLst>
      <p:ext uri="{BB962C8B-B14F-4D97-AF65-F5344CB8AC3E}">
        <p14:creationId xmlns:p14="http://schemas.microsoft.com/office/powerpoint/2010/main" val="1561911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30</a:t>
            </a:fld>
            <a:endParaRPr lang="en-US" altLang="x-none"/>
          </a:p>
        </p:txBody>
      </p:sp>
    </p:spTree>
    <p:extLst>
      <p:ext uri="{BB962C8B-B14F-4D97-AF65-F5344CB8AC3E}">
        <p14:creationId xmlns:p14="http://schemas.microsoft.com/office/powerpoint/2010/main" val="577142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31</a:t>
            </a:fld>
            <a:endParaRPr lang="en-US" altLang="x-none"/>
          </a:p>
        </p:txBody>
      </p:sp>
    </p:spTree>
    <p:extLst>
      <p:ext uri="{BB962C8B-B14F-4D97-AF65-F5344CB8AC3E}">
        <p14:creationId xmlns:p14="http://schemas.microsoft.com/office/powerpoint/2010/main" val="713537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32</a:t>
            </a:fld>
            <a:endParaRPr lang="en-US" altLang="x-none"/>
          </a:p>
        </p:txBody>
      </p:sp>
    </p:spTree>
    <p:extLst>
      <p:ext uri="{BB962C8B-B14F-4D97-AF65-F5344CB8AC3E}">
        <p14:creationId xmlns:p14="http://schemas.microsoft.com/office/powerpoint/2010/main" val="4189432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33</a:t>
            </a:fld>
            <a:endParaRPr lang="en-US" altLang="x-none"/>
          </a:p>
        </p:txBody>
      </p:sp>
    </p:spTree>
    <p:extLst>
      <p:ext uri="{BB962C8B-B14F-4D97-AF65-F5344CB8AC3E}">
        <p14:creationId xmlns:p14="http://schemas.microsoft.com/office/powerpoint/2010/main" val="3537865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when I showed you this simulation of the largest scale structures in the entire universe? And the image of galaxies and galaxy clusters it was built to reproduce?</a:t>
            </a:r>
          </a:p>
          <a:p>
            <a:r>
              <a:rPr lang="en-US" dirty="0"/>
              <a:t>I glossed over a small point. The simulation is of *dark matter*, not gas or stars or galaxies.. Just dark matter.</a:t>
            </a:r>
          </a:p>
          <a:p>
            <a:endParaRPr lang="en-US" dirty="0"/>
          </a:p>
          <a:p>
            <a:r>
              <a:rPr lang="en-US" dirty="0"/>
              <a:t>https://</a:t>
            </a:r>
            <a:r>
              <a:rPr lang="en-US" dirty="0" err="1"/>
              <a:t>wwwmpa.mpa-garching.mpg.de</a:t>
            </a:r>
            <a:r>
              <a:rPr lang="en-US" dirty="0"/>
              <a:t>/</a:t>
            </a:r>
            <a:r>
              <a:rPr lang="en-US" dirty="0" err="1"/>
              <a:t>galform</a:t>
            </a:r>
            <a:r>
              <a:rPr lang="en-US" dirty="0"/>
              <a:t>/</a:t>
            </a:r>
            <a:r>
              <a:rPr lang="en-US" dirty="0" err="1"/>
              <a:t>virgo</a:t>
            </a:r>
            <a:r>
              <a:rPr lang="en-US" dirty="0"/>
              <a:t>/millennium/</a:t>
            </a:r>
          </a:p>
          <a:p>
            <a:r>
              <a:rPr lang="en-US" dirty="0"/>
              <a:t>Universe: all matter and energy,</a:t>
            </a:r>
            <a:r>
              <a:rPr lang="en-US" baseline="0" dirty="0"/>
              <a:t> the sum total of it all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x-none" dirty="0">
                <a:latin typeface="Times" charset="0"/>
                <a:ea typeface="ＭＳ Ｐゴシック" charset="-128"/>
              </a:rPr>
              <a:t>https://</a:t>
            </a:r>
            <a:r>
              <a:rPr lang="en-US" altLang="x-none" dirty="0" err="1">
                <a:latin typeface="Times" charset="0"/>
                <a:ea typeface="ＭＳ Ｐゴシック" charset="-128"/>
              </a:rPr>
              <a:t>www.e-education.psu.edu</a:t>
            </a:r>
            <a:r>
              <a:rPr lang="en-US" altLang="x-none" dirty="0">
                <a:latin typeface="Times" charset="0"/>
                <a:ea typeface="ＭＳ Ｐゴシック" charset="-128"/>
              </a:rPr>
              <a:t>/astro801/content/l10_p6.html</a:t>
            </a:r>
            <a:endParaRPr lang="en-US" baseline="0" dirty="0"/>
          </a:p>
          <a:p>
            <a:r>
              <a:rPr lang="en-US" baseline="0" dirty="0"/>
              <a:t>Observable universe: what we can observe from Earth, likely a very small fraction of the actual universe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34</a:t>
            </a:fld>
            <a:endParaRPr lang="en-US" altLang="x-none"/>
          </a:p>
        </p:txBody>
      </p:sp>
    </p:spTree>
    <p:extLst>
      <p:ext uri="{BB962C8B-B14F-4D97-AF65-F5344CB8AC3E}">
        <p14:creationId xmlns:p14="http://schemas.microsoft.com/office/powerpoint/2010/main" val="3271596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35</a:t>
            </a:fld>
            <a:endParaRPr lang="en-US" altLang="x-none"/>
          </a:p>
        </p:txBody>
      </p:sp>
    </p:spTree>
    <p:extLst>
      <p:ext uri="{BB962C8B-B14F-4D97-AF65-F5344CB8AC3E}">
        <p14:creationId xmlns:p14="http://schemas.microsoft.com/office/powerpoint/2010/main" val="3422531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36</a:t>
            </a:fld>
            <a:endParaRPr lang="en-US" altLang="x-none"/>
          </a:p>
        </p:txBody>
      </p:sp>
    </p:spTree>
    <p:extLst>
      <p:ext uri="{BB962C8B-B14F-4D97-AF65-F5344CB8AC3E}">
        <p14:creationId xmlns:p14="http://schemas.microsoft.com/office/powerpoint/2010/main" val="251522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E=mc^2 shows up again.. The missing mass we haven’t been able to account for could be not mass, but rather, energy!</a:t>
            </a:r>
          </a:p>
          <a:p>
            <a:endParaRPr lang="en-US" dirty="0"/>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37</a:t>
            </a:fld>
            <a:endParaRPr lang="en-US" altLang="x-none"/>
          </a:p>
        </p:txBody>
      </p:sp>
    </p:spTree>
    <p:extLst>
      <p:ext uri="{BB962C8B-B14F-4D97-AF65-F5344CB8AC3E}">
        <p14:creationId xmlns:p14="http://schemas.microsoft.com/office/powerpoint/2010/main" val="3445277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Excerpt from Sagan’s book Contact where Ellie is learning from an alien life form about what they’re trying to do to fend off the heat death of the universe.</a:t>
            </a:r>
          </a:p>
          <a:p>
            <a:r>
              <a:rPr lang="en-US" dirty="0"/>
              <a:t>Sagan’s thoughts around the fate of the universe are clear and ever optimistic: </a:t>
            </a:r>
          </a:p>
          <a:p>
            <a:r>
              <a:rPr lang="en-US" dirty="0"/>
              <a:t>1, we have a lot of time to figure out what to do. He pointed out that if we wrote out on a sheet of paper all the 0s in how old the universe would have to be for basic fundamental baryons to break down (protons have half-lives, too!), the paper would be longer than the distance across the universe right now. We’ve got a while! </a:t>
            </a:r>
          </a:p>
          <a:p>
            <a:r>
              <a:rPr lang="en-US" dirty="0"/>
              <a:t>2, as long as there’s understanding, there’s hope that we’ll be able to figure out what to do.</a:t>
            </a:r>
          </a:p>
          <a:p>
            <a:endParaRPr lang="en-US" dirty="0"/>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38</a:t>
            </a:fld>
            <a:endParaRPr lang="en-US" altLang="x-none"/>
          </a:p>
        </p:txBody>
      </p:sp>
    </p:spTree>
    <p:extLst>
      <p:ext uri="{BB962C8B-B14F-4D97-AF65-F5344CB8AC3E}">
        <p14:creationId xmlns:p14="http://schemas.microsoft.com/office/powerpoint/2010/main" val="2879291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4</a:t>
            </a:fld>
            <a:endParaRPr lang="en-US" altLang="x-none"/>
          </a:p>
        </p:txBody>
      </p:sp>
    </p:spTree>
    <p:extLst>
      <p:ext uri="{BB962C8B-B14F-4D97-AF65-F5344CB8AC3E}">
        <p14:creationId xmlns:p14="http://schemas.microsoft.com/office/powerpoint/2010/main" val="358069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Highest bin in ‘before’ category isn’t scaled right; there were no scores above 100 on the ‘before’ corrections test</a:t>
            </a:r>
          </a:p>
          <a:p>
            <a:r>
              <a:rPr lang="en-US" dirty="0"/>
              <a:t>On the ‘after’, the highest score was 100.</a:t>
            </a:r>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5</a:t>
            </a:fld>
            <a:endParaRPr lang="en-US" altLang="x-none"/>
          </a:p>
        </p:txBody>
      </p:sp>
    </p:spTree>
    <p:extLst>
      <p:ext uri="{BB962C8B-B14F-4D97-AF65-F5344CB8AC3E}">
        <p14:creationId xmlns:p14="http://schemas.microsoft.com/office/powerpoint/2010/main" val="321095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get together to study for the final, and I want you to be able to keep your tests for studying with</a:t>
            </a:r>
          </a:p>
          <a:p>
            <a:r>
              <a:rPr lang="en-US" dirty="0"/>
              <a:t>On this test there actually was someone who got 105, the highest bin is correctly bounded in this plot</a:t>
            </a:r>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6</a:t>
            </a:fld>
            <a:endParaRPr lang="en-US" altLang="x-none"/>
          </a:p>
        </p:txBody>
      </p:sp>
    </p:spTree>
    <p:extLst>
      <p:ext uri="{BB962C8B-B14F-4D97-AF65-F5344CB8AC3E}">
        <p14:creationId xmlns:p14="http://schemas.microsoft.com/office/powerpoint/2010/main" val="284010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7</a:t>
            </a:fld>
            <a:endParaRPr lang="en-US" altLang="x-none"/>
          </a:p>
        </p:txBody>
      </p:sp>
    </p:spTree>
    <p:extLst>
      <p:ext uri="{BB962C8B-B14F-4D97-AF65-F5344CB8AC3E}">
        <p14:creationId xmlns:p14="http://schemas.microsoft.com/office/powerpoint/2010/main" val="42705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8</a:t>
            </a:fld>
            <a:endParaRPr lang="en-US" altLang="x-none"/>
          </a:p>
        </p:txBody>
      </p:sp>
    </p:spTree>
    <p:extLst>
      <p:ext uri="{BB962C8B-B14F-4D97-AF65-F5344CB8AC3E}">
        <p14:creationId xmlns:p14="http://schemas.microsoft.com/office/powerpoint/2010/main" val="226671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43A28182-2145-EC4E-9420-3C97A443FE64}" type="slidenum">
              <a:rPr lang="en-US" altLang="x-none" smtClean="0"/>
              <a:pPr>
                <a:defRPr/>
              </a:pPr>
              <a:t>9</a:t>
            </a:fld>
            <a:endParaRPr lang="en-US" altLang="x-none"/>
          </a:p>
        </p:txBody>
      </p:sp>
    </p:spTree>
    <p:extLst>
      <p:ext uri="{BB962C8B-B14F-4D97-AF65-F5344CB8AC3E}">
        <p14:creationId xmlns:p14="http://schemas.microsoft.com/office/powerpoint/2010/main" val="2946405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F5EAC2-A4FF-E540-B9A9-7506D5EB35B8}"/>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63AE1D4-916C-4B41-8615-887F717BACB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60158F8-E519-A44F-97B0-A124AD84304E}"/>
              </a:ext>
            </a:extLst>
          </p:cNvPr>
          <p:cNvSpPr>
            <a:spLocks noGrp="1"/>
          </p:cNvSpPr>
          <p:nvPr>
            <p:ph type="sldNum" sz="quarter" idx="12"/>
          </p:nvPr>
        </p:nvSpPr>
        <p:spPr/>
        <p:txBody>
          <a:bodyPr/>
          <a:lstStyle>
            <a:lvl1pPr>
              <a:defRPr/>
            </a:lvl1pPr>
          </a:lstStyle>
          <a:p>
            <a:pPr>
              <a:defRPr/>
            </a:pPr>
            <a:fld id="{DFCA0FE9-2DB8-ED4D-87D2-9B0B40AFB69D}" type="slidenum">
              <a:rPr lang="en-US" altLang="x-none"/>
              <a:pPr>
                <a:defRPr/>
              </a:pPr>
              <a:t>‹#›</a:t>
            </a:fld>
            <a:endParaRPr lang="en-US" altLang="x-none"/>
          </a:p>
        </p:txBody>
      </p:sp>
    </p:spTree>
    <p:extLst>
      <p:ext uri="{BB962C8B-B14F-4D97-AF65-F5344CB8AC3E}">
        <p14:creationId xmlns:p14="http://schemas.microsoft.com/office/powerpoint/2010/main" val="317581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AAA404-69F7-204C-B3F4-BA3BD53B02C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D4B6F8B-2F18-0A4D-AB02-4B582EBC5A3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0EB99F4-26F0-7C48-863E-EC58E75B8810}"/>
              </a:ext>
            </a:extLst>
          </p:cNvPr>
          <p:cNvSpPr>
            <a:spLocks noGrp="1"/>
          </p:cNvSpPr>
          <p:nvPr>
            <p:ph type="sldNum" sz="quarter" idx="12"/>
          </p:nvPr>
        </p:nvSpPr>
        <p:spPr/>
        <p:txBody>
          <a:bodyPr/>
          <a:lstStyle>
            <a:lvl1pPr>
              <a:defRPr/>
            </a:lvl1pPr>
          </a:lstStyle>
          <a:p>
            <a:pPr>
              <a:defRPr/>
            </a:pPr>
            <a:fld id="{F1752290-26D3-9144-9162-8510787B4E61}" type="slidenum">
              <a:rPr lang="en-US" altLang="x-none"/>
              <a:pPr>
                <a:defRPr/>
              </a:pPr>
              <a:t>‹#›</a:t>
            </a:fld>
            <a:endParaRPr lang="en-US" altLang="x-none"/>
          </a:p>
        </p:txBody>
      </p:sp>
    </p:spTree>
    <p:extLst>
      <p:ext uri="{BB962C8B-B14F-4D97-AF65-F5344CB8AC3E}">
        <p14:creationId xmlns:p14="http://schemas.microsoft.com/office/powerpoint/2010/main" val="940394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353DC69-3B69-C642-A801-D32A3B30FDA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853C6343-9EB9-3A4C-8B23-7EA9B1A6228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8C3FCE4-F1EB-934B-845B-712420FD4C8D}"/>
              </a:ext>
            </a:extLst>
          </p:cNvPr>
          <p:cNvSpPr>
            <a:spLocks noGrp="1"/>
          </p:cNvSpPr>
          <p:nvPr>
            <p:ph type="sldNum" sz="quarter" idx="12"/>
          </p:nvPr>
        </p:nvSpPr>
        <p:spPr/>
        <p:txBody>
          <a:bodyPr/>
          <a:lstStyle>
            <a:lvl1pPr>
              <a:defRPr/>
            </a:lvl1pPr>
          </a:lstStyle>
          <a:p>
            <a:pPr>
              <a:defRPr/>
            </a:pPr>
            <a:fld id="{9991B4A5-8E23-F14D-B8A3-762B2224634E}" type="slidenum">
              <a:rPr lang="en-US" altLang="x-none"/>
              <a:pPr>
                <a:defRPr/>
              </a:pPr>
              <a:t>‹#›</a:t>
            </a:fld>
            <a:endParaRPr lang="en-US" altLang="x-none"/>
          </a:p>
        </p:txBody>
      </p:sp>
    </p:spTree>
    <p:extLst>
      <p:ext uri="{BB962C8B-B14F-4D97-AF65-F5344CB8AC3E}">
        <p14:creationId xmlns:p14="http://schemas.microsoft.com/office/powerpoint/2010/main" val="2265796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1F81699-494A-A544-93D8-7D541BE32592}"/>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D1B7596-B956-B34A-9F33-7F7F4D2CCDF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93FCDB4-B795-3E40-BABD-D2EB76F3A454}"/>
              </a:ext>
            </a:extLst>
          </p:cNvPr>
          <p:cNvSpPr>
            <a:spLocks noGrp="1"/>
          </p:cNvSpPr>
          <p:nvPr>
            <p:ph type="sldNum" sz="quarter" idx="12"/>
          </p:nvPr>
        </p:nvSpPr>
        <p:spPr/>
        <p:txBody>
          <a:bodyPr/>
          <a:lstStyle>
            <a:lvl1pPr>
              <a:defRPr/>
            </a:lvl1pPr>
          </a:lstStyle>
          <a:p>
            <a:pPr>
              <a:defRPr/>
            </a:pPr>
            <a:fld id="{325E20E8-FF25-8547-9DE4-D132E9331115}" type="slidenum">
              <a:rPr lang="en-US" altLang="x-none"/>
              <a:pPr>
                <a:defRPr/>
              </a:pPr>
              <a:t>‹#›</a:t>
            </a:fld>
            <a:endParaRPr lang="en-US" altLang="x-none"/>
          </a:p>
        </p:txBody>
      </p:sp>
    </p:spTree>
    <p:extLst>
      <p:ext uri="{BB962C8B-B14F-4D97-AF65-F5344CB8AC3E}">
        <p14:creationId xmlns:p14="http://schemas.microsoft.com/office/powerpoint/2010/main" val="1581951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1232BEAD-3706-E240-8635-65083DCC416F}"/>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FD6ACCF5-2A61-2544-9ADE-D3C8CCC2B6B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1EE2693-1617-784A-B6CB-AB39B0A8345A}"/>
              </a:ext>
            </a:extLst>
          </p:cNvPr>
          <p:cNvSpPr>
            <a:spLocks noGrp="1"/>
          </p:cNvSpPr>
          <p:nvPr>
            <p:ph type="sldNum" sz="quarter" idx="12"/>
          </p:nvPr>
        </p:nvSpPr>
        <p:spPr/>
        <p:txBody>
          <a:bodyPr/>
          <a:lstStyle>
            <a:lvl1pPr>
              <a:defRPr/>
            </a:lvl1pPr>
          </a:lstStyle>
          <a:p>
            <a:pPr>
              <a:defRPr/>
            </a:pPr>
            <a:fld id="{560AE5F2-9707-9944-B24F-9E744D191B02}" type="slidenum">
              <a:rPr lang="en-US" altLang="x-none"/>
              <a:pPr>
                <a:defRPr/>
              </a:pPr>
              <a:t>‹#›</a:t>
            </a:fld>
            <a:endParaRPr lang="en-US" altLang="x-none"/>
          </a:p>
        </p:txBody>
      </p:sp>
    </p:spTree>
    <p:extLst>
      <p:ext uri="{BB962C8B-B14F-4D97-AF65-F5344CB8AC3E}">
        <p14:creationId xmlns:p14="http://schemas.microsoft.com/office/powerpoint/2010/main" val="2847658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E45843-F820-9145-AA70-41EF1F02886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6EF6397-A945-B14B-AEBE-025D4B01408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BBA6611-05E8-A044-8C85-3154188614AE}"/>
              </a:ext>
            </a:extLst>
          </p:cNvPr>
          <p:cNvSpPr>
            <a:spLocks noGrp="1"/>
          </p:cNvSpPr>
          <p:nvPr>
            <p:ph type="sldNum" sz="quarter" idx="12"/>
          </p:nvPr>
        </p:nvSpPr>
        <p:spPr/>
        <p:txBody>
          <a:bodyPr/>
          <a:lstStyle>
            <a:lvl1pPr>
              <a:defRPr/>
            </a:lvl1pPr>
          </a:lstStyle>
          <a:p>
            <a:pPr>
              <a:defRPr/>
            </a:pPr>
            <a:fld id="{82FB5248-A9BA-5147-9088-E6E6B358927E}" type="slidenum">
              <a:rPr lang="en-US" altLang="x-none"/>
              <a:pPr>
                <a:defRPr/>
              </a:pPr>
              <a:t>‹#›</a:t>
            </a:fld>
            <a:endParaRPr lang="en-US" altLang="x-none"/>
          </a:p>
        </p:txBody>
      </p:sp>
    </p:spTree>
    <p:extLst>
      <p:ext uri="{BB962C8B-B14F-4D97-AF65-F5344CB8AC3E}">
        <p14:creationId xmlns:p14="http://schemas.microsoft.com/office/powerpoint/2010/main" val="374324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itle 9"/>
          <p:cNvSpPr>
            <a:spLocks noGrp="1"/>
          </p:cNvSpPr>
          <p:nvPr>
            <p:ph type="title"/>
          </p:nvPr>
        </p:nvSpPr>
        <p:spPr/>
        <p:txBody>
          <a:bodyPr/>
          <a:lstStyle/>
          <a:p>
            <a:r>
              <a:rPr lang="en-US"/>
              <a:t>Click to edit Master title style</a:t>
            </a:r>
            <a:endParaRPr lang="en-US" dirty="0"/>
          </a:p>
        </p:txBody>
      </p:sp>
      <p:sp>
        <p:nvSpPr>
          <p:cNvPr id="7" name="Date Placeholder 3">
            <a:extLst>
              <a:ext uri="{FF2B5EF4-FFF2-40B4-BE49-F238E27FC236}">
                <a16:creationId xmlns:a16="http://schemas.microsoft.com/office/drawing/2014/main" id="{C4687639-C653-DC48-B3AF-AEC0477C11EE}"/>
              </a:ext>
            </a:extLst>
          </p:cNvPr>
          <p:cNvSpPr>
            <a:spLocks noGrp="1"/>
          </p:cNvSpPr>
          <p:nvPr>
            <p:ph type="dt" sz="half" idx="14"/>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6E51A334-82F7-B84E-BCF8-E5BA261E1BAD}"/>
              </a:ext>
            </a:extLst>
          </p:cNvPr>
          <p:cNvSpPr>
            <a:spLocks noGrp="1"/>
          </p:cNvSpPr>
          <p:nvPr>
            <p:ph type="ftr" sz="quarter" idx="15"/>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8EE99F3-07BB-9240-8FDA-3E6CAAF781EE}"/>
              </a:ext>
            </a:extLst>
          </p:cNvPr>
          <p:cNvSpPr>
            <a:spLocks noGrp="1"/>
          </p:cNvSpPr>
          <p:nvPr>
            <p:ph type="sldNum" sz="quarter" idx="16"/>
          </p:nvPr>
        </p:nvSpPr>
        <p:spPr/>
        <p:txBody>
          <a:bodyPr/>
          <a:lstStyle>
            <a:lvl1pPr>
              <a:defRPr/>
            </a:lvl1pPr>
          </a:lstStyle>
          <a:p>
            <a:pPr>
              <a:defRPr/>
            </a:pPr>
            <a:fld id="{87AB985C-2EA1-C242-8514-36C7DA56ADC7}" type="slidenum">
              <a:rPr lang="en-US" altLang="x-none"/>
              <a:pPr>
                <a:defRPr/>
              </a:pPr>
              <a:t>‹#›</a:t>
            </a:fld>
            <a:endParaRPr lang="en-US" altLang="x-none"/>
          </a:p>
        </p:txBody>
      </p:sp>
    </p:spTree>
    <p:extLst>
      <p:ext uri="{BB962C8B-B14F-4D97-AF65-F5344CB8AC3E}">
        <p14:creationId xmlns:p14="http://schemas.microsoft.com/office/powerpoint/2010/main" val="293179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A9FA79C0-8D0E-9549-9508-1F20BF2189F6}"/>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CBAD8895-1493-B443-96A4-1961CD6336F4}"/>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E7F57BD-1D7D-0643-83FE-425521074914}"/>
              </a:ext>
            </a:extLst>
          </p:cNvPr>
          <p:cNvSpPr>
            <a:spLocks noGrp="1"/>
          </p:cNvSpPr>
          <p:nvPr>
            <p:ph type="sldNum" sz="quarter" idx="12"/>
          </p:nvPr>
        </p:nvSpPr>
        <p:spPr/>
        <p:txBody>
          <a:bodyPr/>
          <a:lstStyle>
            <a:lvl1pPr>
              <a:defRPr/>
            </a:lvl1pPr>
          </a:lstStyle>
          <a:p>
            <a:pPr>
              <a:defRPr/>
            </a:pPr>
            <a:fld id="{7B53BCC1-6E43-D540-832F-BEE06D9E9D12}" type="slidenum">
              <a:rPr lang="en-US" altLang="x-none"/>
              <a:pPr>
                <a:defRPr/>
              </a:pPr>
              <a:t>‹#›</a:t>
            </a:fld>
            <a:endParaRPr lang="en-US" altLang="x-none"/>
          </a:p>
        </p:txBody>
      </p:sp>
    </p:spTree>
    <p:extLst>
      <p:ext uri="{BB962C8B-B14F-4D97-AF65-F5344CB8AC3E}">
        <p14:creationId xmlns:p14="http://schemas.microsoft.com/office/powerpoint/2010/main" val="745374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F7540C3-20C7-C947-BB59-47E015B027A9}"/>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8A45BBFE-1D9C-3343-AA99-D6B156B7D8F6}"/>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CFC156E-69B1-D441-8205-F3AEA36DD4E6}"/>
              </a:ext>
            </a:extLst>
          </p:cNvPr>
          <p:cNvSpPr>
            <a:spLocks noGrp="1"/>
          </p:cNvSpPr>
          <p:nvPr>
            <p:ph type="sldNum" sz="quarter" idx="12"/>
          </p:nvPr>
        </p:nvSpPr>
        <p:spPr/>
        <p:txBody>
          <a:bodyPr/>
          <a:lstStyle>
            <a:lvl1pPr>
              <a:defRPr/>
            </a:lvl1pPr>
          </a:lstStyle>
          <a:p>
            <a:pPr>
              <a:defRPr/>
            </a:pPr>
            <a:fld id="{00D0307A-FB9A-CA4D-A1AC-9D2B49A0A283}" type="slidenum">
              <a:rPr lang="en-US" altLang="x-none"/>
              <a:pPr>
                <a:defRPr/>
              </a:pPr>
              <a:t>‹#›</a:t>
            </a:fld>
            <a:endParaRPr lang="en-US" altLang="x-none"/>
          </a:p>
        </p:txBody>
      </p:sp>
    </p:spTree>
    <p:extLst>
      <p:ext uri="{BB962C8B-B14F-4D97-AF65-F5344CB8AC3E}">
        <p14:creationId xmlns:p14="http://schemas.microsoft.com/office/powerpoint/2010/main" val="2671624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89A5806-BACF-164C-A3A9-C6D95A417C9F}"/>
              </a:ext>
            </a:extLst>
          </p:cNvPr>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8">
            <a:extLst>
              <a:ext uri="{FF2B5EF4-FFF2-40B4-BE49-F238E27FC236}">
                <a16:creationId xmlns:a16="http://schemas.microsoft.com/office/drawing/2014/main" id="{BA5877C8-9C35-BD40-B272-C443C20FBC5B}"/>
              </a:ext>
            </a:extLst>
          </p:cNvPr>
          <p:cNvSpPr>
            <a:spLocks noGrp="1"/>
          </p:cNvSpPr>
          <p:nvPr>
            <p:ph type="dt" sz="half" idx="10"/>
          </p:nvPr>
        </p:nvSpPr>
        <p:spPr/>
        <p:txBody>
          <a:bodyPr/>
          <a:lstStyle>
            <a:lvl1pPr>
              <a:defRPr/>
            </a:lvl1pPr>
          </a:lstStyle>
          <a:p>
            <a:pPr>
              <a:defRPr/>
            </a:pPr>
            <a:endParaRPr lang="en-US"/>
          </a:p>
        </p:txBody>
      </p:sp>
      <p:sp>
        <p:nvSpPr>
          <p:cNvPr id="7" name="Footer Placeholder 9">
            <a:extLst>
              <a:ext uri="{FF2B5EF4-FFF2-40B4-BE49-F238E27FC236}">
                <a16:creationId xmlns:a16="http://schemas.microsoft.com/office/drawing/2014/main" id="{1D6E4038-1E96-E742-AF47-84B61608E066}"/>
              </a:ext>
            </a:extLst>
          </p:cNvPr>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10">
            <a:extLst>
              <a:ext uri="{FF2B5EF4-FFF2-40B4-BE49-F238E27FC236}">
                <a16:creationId xmlns:a16="http://schemas.microsoft.com/office/drawing/2014/main" id="{F0C32A71-DB3E-A24C-AF94-CF93A0E95C14}"/>
              </a:ext>
            </a:extLst>
          </p:cNvPr>
          <p:cNvSpPr>
            <a:spLocks noGrp="1"/>
          </p:cNvSpPr>
          <p:nvPr>
            <p:ph type="sldNum" sz="quarter" idx="12"/>
          </p:nvPr>
        </p:nvSpPr>
        <p:spPr/>
        <p:txBody>
          <a:bodyPr/>
          <a:lstStyle>
            <a:lvl1pPr>
              <a:defRPr/>
            </a:lvl1pPr>
          </a:lstStyle>
          <a:p>
            <a:pPr>
              <a:defRPr/>
            </a:pPr>
            <a:fld id="{15FE53E0-9D69-9140-AE94-B3E9D0E00AD0}" type="slidenum">
              <a:rPr lang="en-US" altLang="x-none"/>
              <a:pPr>
                <a:defRPr/>
              </a:pPr>
              <a:t>‹#›</a:t>
            </a:fld>
            <a:endParaRPr lang="en-US" altLang="x-none"/>
          </a:p>
        </p:txBody>
      </p:sp>
    </p:spTree>
    <p:extLst>
      <p:ext uri="{BB962C8B-B14F-4D97-AF65-F5344CB8AC3E}">
        <p14:creationId xmlns:p14="http://schemas.microsoft.com/office/powerpoint/2010/main" val="188022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528E5A-398F-FA46-920C-4AD2FC7FCA85}"/>
              </a:ext>
            </a:extLst>
          </p:cNvPr>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7">
            <a:extLst>
              <a:ext uri="{FF2B5EF4-FFF2-40B4-BE49-F238E27FC236}">
                <a16:creationId xmlns:a16="http://schemas.microsoft.com/office/drawing/2014/main" id="{0948CBF4-8526-724D-8EB3-D9F99FC9FD60}"/>
              </a:ext>
            </a:extLst>
          </p:cNvPr>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a:extLst>
              <a:ext uri="{FF2B5EF4-FFF2-40B4-BE49-F238E27FC236}">
                <a16:creationId xmlns:a16="http://schemas.microsoft.com/office/drawing/2014/main" id="{B73A1EF2-3835-F947-A633-0EE47C0B5092}"/>
              </a:ext>
            </a:extLst>
          </p:cNvPr>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9">
            <a:extLst>
              <a:ext uri="{FF2B5EF4-FFF2-40B4-BE49-F238E27FC236}">
                <a16:creationId xmlns:a16="http://schemas.microsoft.com/office/drawing/2014/main" id="{0D00631B-F45A-4C41-95CD-0595AFCA18A4}"/>
              </a:ext>
            </a:extLst>
          </p:cNvPr>
          <p:cNvSpPr>
            <a:spLocks noGrp="1"/>
          </p:cNvSpPr>
          <p:nvPr>
            <p:ph type="sldNum" sz="quarter" idx="12"/>
          </p:nvPr>
        </p:nvSpPr>
        <p:spPr/>
        <p:txBody>
          <a:bodyPr/>
          <a:lstStyle>
            <a:lvl1pPr>
              <a:defRPr/>
            </a:lvl1pPr>
          </a:lstStyle>
          <a:p>
            <a:pPr>
              <a:defRPr/>
            </a:pPr>
            <a:fld id="{A071A269-FF13-9545-8610-B746CC73E1F6}" type="slidenum">
              <a:rPr lang="en-US" altLang="x-none"/>
              <a:pPr>
                <a:defRPr/>
              </a:pPr>
              <a:t>‹#›</a:t>
            </a:fld>
            <a:endParaRPr lang="en-US" altLang="x-none"/>
          </a:p>
        </p:txBody>
      </p:sp>
    </p:spTree>
    <p:extLst>
      <p:ext uri="{BB962C8B-B14F-4D97-AF65-F5344CB8AC3E}">
        <p14:creationId xmlns:p14="http://schemas.microsoft.com/office/powerpoint/2010/main" val="2202382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071A1A-7F47-094B-AA17-CA0CEDCDDEE4}"/>
              </a:ext>
            </a:extLst>
          </p:cNvPr>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1027" name="Text Placeholder 2">
            <a:extLst>
              <a:ext uri="{FF2B5EF4-FFF2-40B4-BE49-F238E27FC236}">
                <a16:creationId xmlns:a16="http://schemas.microsoft.com/office/drawing/2014/main" id="{89A9AD3A-7B6F-D845-9856-1C3C354FAD7A}"/>
              </a:ext>
            </a:extLst>
          </p:cNvPr>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78877CC-B916-A645-B142-122010A1F329}"/>
              </a:ext>
            </a:extLst>
          </p:cNvPr>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latin typeface="Times" charset="0"/>
                <a:ea typeface="ＭＳ Ｐゴシック" charset="-128"/>
                <a:cs typeface="+mn-cs"/>
              </a:defRPr>
            </a:lvl1pPr>
          </a:lstStyle>
          <a:p>
            <a:pPr>
              <a:defRPr/>
            </a:pPr>
            <a:endParaRPr lang="en-US"/>
          </a:p>
        </p:txBody>
      </p:sp>
      <p:sp>
        <p:nvSpPr>
          <p:cNvPr id="5" name="Footer Placeholder 4">
            <a:extLst>
              <a:ext uri="{FF2B5EF4-FFF2-40B4-BE49-F238E27FC236}">
                <a16:creationId xmlns:a16="http://schemas.microsoft.com/office/drawing/2014/main" id="{0C4273DE-435C-214F-8171-B0BBFD4C2A02}"/>
              </a:ext>
            </a:extLst>
          </p:cNvPr>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latin typeface="Times" charset="0"/>
                <a:ea typeface="ＭＳ Ｐゴシック" charset="-128"/>
                <a:cs typeface="+mn-cs"/>
              </a:defRPr>
            </a:lvl1pPr>
          </a:lstStyle>
          <a:p>
            <a:pPr>
              <a:defRPr/>
            </a:pPr>
            <a:endParaRPr lang="en-US"/>
          </a:p>
        </p:txBody>
      </p:sp>
      <p:sp>
        <p:nvSpPr>
          <p:cNvPr id="6" name="Slide Number Placeholder 5">
            <a:extLst>
              <a:ext uri="{FF2B5EF4-FFF2-40B4-BE49-F238E27FC236}">
                <a16:creationId xmlns:a16="http://schemas.microsoft.com/office/drawing/2014/main" id="{AC484C20-9E39-B64A-B8F9-D64098CB6501}"/>
              </a:ext>
            </a:extLst>
          </p:cNvPr>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latin typeface="Times" charset="0"/>
                <a:ea typeface="ＭＳ Ｐゴシック" charset="-128"/>
                <a:cs typeface="+mn-cs"/>
              </a:defRPr>
            </a:lvl1pPr>
          </a:lstStyle>
          <a:p>
            <a:pPr>
              <a:defRPr/>
            </a:pPr>
            <a:fld id="{27919E4D-2C8E-B146-98DB-418712E749C4}"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9" r:id="rId8"/>
    <p:sldLayoutId id="2147483900" r:id="rId9"/>
    <p:sldLayoutId id="2147483897" r:id="rId10"/>
    <p:sldLayoutId id="2147483898" r:id="rId11"/>
  </p:sldLayoutIdLst>
  <p:txStyles>
    <p:titleStyle>
      <a:lvl1pPr algn="ctr" rtl="0" eaLnBrk="0" fontAlgn="base" hangingPunct="0">
        <a:lnSpc>
          <a:spcPct val="90000"/>
        </a:lnSpc>
        <a:spcBef>
          <a:spcPct val="0"/>
        </a:spcBef>
        <a:spcAft>
          <a:spcPct val="0"/>
        </a:spcAft>
        <a:defRPr sz="3600" b="1" kern="1200" spc="200">
          <a:solidFill>
            <a:srgbClr val="262626"/>
          </a:solidFill>
          <a:latin typeface="+mj-lt"/>
          <a:ea typeface="+mj-ea"/>
          <a:cs typeface="+mj-cs"/>
        </a:defRPr>
      </a:lvl1pPr>
      <a:lvl2pPr algn="ctr" rtl="0" eaLnBrk="0" fontAlgn="base" hangingPunct="0">
        <a:lnSpc>
          <a:spcPct val="90000"/>
        </a:lnSpc>
        <a:spcBef>
          <a:spcPct val="0"/>
        </a:spcBef>
        <a:spcAft>
          <a:spcPct val="0"/>
        </a:spcAft>
        <a:defRPr sz="3600" b="1">
          <a:solidFill>
            <a:srgbClr val="262626"/>
          </a:solidFill>
          <a:latin typeface="Gill Sans MT" charset="0"/>
        </a:defRPr>
      </a:lvl2pPr>
      <a:lvl3pPr algn="ctr" rtl="0" eaLnBrk="0" fontAlgn="base" hangingPunct="0">
        <a:lnSpc>
          <a:spcPct val="90000"/>
        </a:lnSpc>
        <a:spcBef>
          <a:spcPct val="0"/>
        </a:spcBef>
        <a:spcAft>
          <a:spcPct val="0"/>
        </a:spcAft>
        <a:defRPr sz="3600" b="1">
          <a:solidFill>
            <a:srgbClr val="262626"/>
          </a:solidFill>
          <a:latin typeface="Gill Sans MT" charset="0"/>
        </a:defRPr>
      </a:lvl3pPr>
      <a:lvl4pPr algn="ctr" rtl="0" eaLnBrk="0" fontAlgn="base" hangingPunct="0">
        <a:lnSpc>
          <a:spcPct val="90000"/>
        </a:lnSpc>
        <a:spcBef>
          <a:spcPct val="0"/>
        </a:spcBef>
        <a:spcAft>
          <a:spcPct val="0"/>
        </a:spcAft>
        <a:defRPr sz="3600" b="1">
          <a:solidFill>
            <a:srgbClr val="262626"/>
          </a:solidFill>
          <a:latin typeface="Gill Sans MT" charset="0"/>
        </a:defRPr>
      </a:lvl4pPr>
      <a:lvl5pPr algn="ctr" rtl="0" eaLnBrk="0" fontAlgn="base" hangingPunct="0">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tiff"/></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5.tiff"/></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EB8B14-C3D9-A644-B4F1-5DC0E229C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191"/>
            <a:ext cx="9448800" cy="6831618"/>
          </a:xfrm>
          <a:prstGeom prst="rect">
            <a:avLst/>
          </a:prstGeom>
        </p:spPr>
      </p:pic>
      <p:sp>
        <p:nvSpPr>
          <p:cNvPr id="4" name="Title 3">
            <a:extLst>
              <a:ext uri="{FF2B5EF4-FFF2-40B4-BE49-F238E27FC236}">
                <a16:creationId xmlns:a16="http://schemas.microsoft.com/office/drawing/2014/main" id="{A97E2CE4-C47B-8146-BADC-7A15A1D950F1}"/>
              </a:ext>
            </a:extLst>
          </p:cNvPr>
          <p:cNvSpPr>
            <a:spLocks noGrp="1"/>
          </p:cNvSpPr>
          <p:nvPr>
            <p:ph type="ctrTitle"/>
          </p:nvPr>
        </p:nvSpPr>
        <p:spPr/>
        <p:txBody>
          <a:bodyPr/>
          <a:lstStyle/>
          <a:p>
            <a:r>
              <a:rPr lang="en-US" dirty="0"/>
              <a:t>Please come up and get your graded second midterm!</a:t>
            </a:r>
          </a:p>
        </p:txBody>
      </p:sp>
    </p:spTree>
    <p:extLst>
      <p:ext uri="{BB962C8B-B14F-4D97-AF65-F5344CB8AC3E}">
        <p14:creationId xmlns:p14="http://schemas.microsoft.com/office/powerpoint/2010/main" val="68821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7F3041-1434-7F4E-9CAD-1B0104F154D4}"/>
              </a:ext>
            </a:extLst>
          </p:cNvPr>
          <p:cNvSpPr>
            <a:spLocks noGrp="1"/>
          </p:cNvSpPr>
          <p:nvPr>
            <p:ph type="title"/>
          </p:nvPr>
        </p:nvSpPr>
        <p:spPr/>
        <p:txBody>
          <a:bodyPr/>
          <a:lstStyle/>
          <a:p>
            <a:r>
              <a:rPr lang="en-US" dirty="0"/>
              <a:t>A few more notes on the Big Bang</a:t>
            </a:r>
          </a:p>
        </p:txBody>
      </p:sp>
      <p:sp>
        <p:nvSpPr>
          <p:cNvPr id="5" name="Content Placeholder 4">
            <a:extLst>
              <a:ext uri="{FF2B5EF4-FFF2-40B4-BE49-F238E27FC236}">
                <a16:creationId xmlns:a16="http://schemas.microsoft.com/office/drawing/2014/main" id="{B05FD7FD-0F2D-0D47-BBAE-97FE0AFAE03E}"/>
              </a:ext>
            </a:extLst>
          </p:cNvPr>
          <p:cNvSpPr>
            <a:spLocks noGrp="1"/>
          </p:cNvSpPr>
          <p:nvPr>
            <p:ph idx="1"/>
          </p:nvPr>
        </p:nvSpPr>
        <p:spPr>
          <a:xfrm>
            <a:off x="533400" y="1524000"/>
            <a:ext cx="11125200" cy="5105400"/>
          </a:xfrm>
        </p:spPr>
        <p:txBody>
          <a:bodyPr>
            <a:normAutofit lnSpcReduction="10000"/>
          </a:bodyPr>
          <a:lstStyle/>
          <a:p>
            <a:r>
              <a:rPr lang="en-US" dirty="0"/>
              <a:t>Theory is meant to describe evolution of the universe, not necessarily its origin</a:t>
            </a:r>
          </a:p>
          <a:p>
            <a:r>
              <a:rPr lang="en-US" dirty="0"/>
              <a:t>In Planck Era, since we don’t understand the physics of the universe under these conditions, can we really know whether laws of thermodynamics as we define them today, in the conditions of today’s universe, would apply?</a:t>
            </a:r>
          </a:p>
          <a:p>
            <a:r>
              <a:rPr lang="en-US" dirty="0"/>
              <a:t>Importance of observations</a:t>
            </a:r>
          </a:p>
          <a:p>
            <a:pPr lvl="1"/>
            <a:r>
              <a:rPr lang="en-US" dirty="0"/>
              <a:t>Always keeps us grounded to something</a:t>
            </a:r>
          </a:p>
          <a:p>
            <a:pPr lvl="1"/>
            <a:r>
              <a:rPr lang="en-US" dirty="0"/>
              <a:t>Basis of the scientific method! </a:t>
            </a:r>
          </a:p>
          <a:p>
            <a:pPr lvl="2"/>
            <a:r>
              <a:rPr lang="en-US" dirty="0"/>
              <a:t>Observe</a:t>
            </a:r>
          </a:p>
          <a:p>
            <a:pPr lvl="2"/>
            <a:r>
              <a:rPr lang="en-US" dirty="0"/>
              <a:t>Hypothesize</a:t>
            </a:r>
          </a:p>
          <a:p>
            <a:pPr lvl="2"/>
            <a:r>
              <a:rPr lang="en-US" dirty="0"/>
              <a:t>Test</a:t>
            </a:r>
          </a:p>
          <a:p>
            <a:pPr lvl="2"/>
            <a:r>
              <a:rPr lang="en-US" dirty="0"/>
              <a:t>Revise</a:t>
            </a:r>
          </a:p>
          <a:p>
            <a:pPr marL="0" indent="0">
              <a:buNone/>
            </a:pPr>
            <a:r>
              <a:rPr lang="en-US" dirty="0"/>
              <a:t>Lather, rinse, repeat…</a:t>
            </a:r>
          </a:p>
        </p:txBody>
      </p:sp>
      <p:pic>
        <p:nvPicPr>
          <p:cNvPr id="6" name="Picture 5">
            <a:extLst>
              <a:ext uri="{FF2B5EF4-FFF2-40B4-BE49-F238E27FC236}">
                <a16:creationId xmlns:a16="http://schemas.microsoft.com/office/drawing/2014/main" id="{46A58C57-B292-674B-8BBB-A3C75BCDF57C}"/>
              </a:ext>
            </a:extLst>
          </p:cNvPr>
          <p:cNvPicPr>
            <a:picLocks noChangeAspect="1"/>
          </p:cNvPicPr>
          <p:nvPr/>
        </p:nvPicPr>
        <p:blipFill>
          <a:blip r:embed="rId3"/>
          <a:stretch>
            <a:fillRect/>
          </a:stretch>
        </p:blipFill>
        <p:spPr>
          <a:xfrm>
            <a:off x="6248400" y="3352800"/>
            <a:ext cx="5791200" cy="3435458"/>
          </a:xfrm>
          <a:prstGeom prst="rect">
            <a:avLst/>
          </a:prstGeom>
        </p:spPr>
      </p:pic>
    </p:spTree>
    <p:extLst>
      <p:ext uri="{BB962C8B-B14F-4D97-AF65-F5344CB8AC3E}">
        <p14:creationId xmlns:p14="http://schemas.microsoft.com/office/powerpoint/2010/main" val="375263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rgbClr val="39399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1EFF04-6D36-7243-BE53-983FFAB63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191"/>
            <a:ext cx="9448800" cy="6831618"/>
          </a:xfrm>
          <a:prstGeom prst="rect">
            <a:avLst/>
          </a:prstGeom>
        </p:spPr>
      </p:pic>
      <p:sp>
        <p:nvSpPr>
          <p:cNvPr id="2" name="Title 1">
            <a:extLst>
              <a:ext uri="{FF2B5EF4-FFF2-40B4-BE49-F238E27FC236}">
                <a16:creationId xmlns:a16="http://schemas.microsoft.com/office/drawing/2014/main" id="{603349C3-3558-5F43-8585-F575DC3C3816}"/>
              </a:ext>
            </a:extLst>
          </p:cNvPr>
          <p:cNvSpPr>
            <a:spLocks noGrp="1"/>
          </p:cNvSpPr>
          <p:nvPr>
            <p:ph type="ctrTitle"/>
          </p:nvPr>
        </p:nvSpPr>
        <p:spPr>
          <a:xfrm>
            <a:off x="1371600" y="5181600"/>
            <a:ext cx="9448800" cy="1676400"/>
          </a:xfrm>
        </p:spPr>
        <p:txBody>
          <a:bodyPr anchor="t"/>
          <a:lstStyle/>
          <a:p>
            <a:pPr eaLnBrk="1" hangingPunct="1">
              <a:defRPr/>
            </a:pPr>
            <a:r>
              <a:rPr lang="en-US" dirty="0"/>
              <a:t>Dark matter, dark energy, the fate of the universe</a:t>
            </a:r>
          </a:p>
        </p:txBody>
      </p:sp>
      <p:sp>
        <p:nvSpPr>
          <p:cNvPr id="3" name="Subtitle 2">
            <a:extLst>
              <a:ext uri="{FF2B5EF4-FFF2-40B4-BE49-F238E27FC236}">
                <a16:creationId xmlns:a16="http://schemas.microsoft.com/office/drawing/2014/main" id="{3D62B1C7-1025-8940-A99C-58E4ABC9B805}"/>
              </a:ext>
            </a:extLst>
          </p:cNvPr>
          <p:cNvSpPr>
            <a:spLocks noGrp="1"/>
          </p:cNvSpPr>
          <p:nvPr>
            <p:ph type="subTitle" idx="1"/>
          </p:nvPr>
        </p:nvSpPr>
        <p:spPr>
          <a:xfrm>
            <a:off x="2695575" y="6400800"/>
            <a:ext cx="6800850" cy="1239838"/>
          </a:xfrm>
        </p:spPr>
        <p:txBody>
          <a:bodyPr/>
          <a:lstStyle/>
          <a:p>
            <a:pPr eaLnBrk="1" hangingPunct="1">
              <a:buFont typeface="Arial" charset="0"/>
              <a:buNone/>
              <a:defRPr/>
            </a:pPr>
            <a:r>
              <a:rPr lang="en-US" dirty="0"/>
              <a:t>Chapter 23. The Comic Perspective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DE5BC21A-53A4-934C-BFB7-ECA93C3929D8}"/>
              </a:ext>
            </a:extLst>
          </p:cNvPr>
          <p:cNvSpPr>
            <a:spLocks noGrp="1"/>
          </p:cNvSpPr>
          <p:nvPr>
            <p:ph type="title"/>
          </p:nvPr>
        </p:nvSpPr>
        <p:spPr/>
        <p:txBody>
          <a:bodyPr/>
          <a:lstStyle/>
          <a:p>
            <a:pPr eaLnBrk="1" fontAlgn="auto" hangingPunct="1">
              <a:spcAft>
                <a:spcPts val="0"/>
              </a:spcAft>
              <a:defRPr/>
            </a:pPr>
            <a:r>
              <a:rPr lang="en-US" altLang="x-none" dirty="0"/>
              <a:t>What is the universe made of?</a:t>
            </a:r>
          </a:p>
        </p:txBody>
      </p:sp>
      <p:sp>
        <p:nvSpPr>
          <p:cNvPr id="17410" name="Content Placeholder 1">
            <a:extLst>
              <a:ext uri="{FF2B5EF4-FFF2-40B4-BE49-F238E27FC236}">
                <a16:creationId xmlns:a16="http://schemas.microsoft.com/office/drawing/2014/main" id="{8E9228A7-CC48-C341-B75D-3E41604DF188}"/>
              </a:ext>
            </a:extLst>
          </p:cNvPr>
          <p:cNvSpPr>
            <a:spLocks noGrp="1"/>
          </p:cNvSpPr>
          <p:nvPr>
            <p:ph idx="1"/>
          </p:nvPr>
        </p:nvSpPr>
        <p:spPr>
          <a:xfrm>
            <a:off x="533400" y="1524000"/>
            <a:ext cx="11125200" cy="4216400"/>
          </a:xfrm>
        </p:spPr>
        <p:txBody>
          <a:bodyPr/>
          <a:lstStyle/>
          <a:p>
            <a:pPr eaLnBrk="1" hangingPunct="1"/>
            <a:r>
              <a:rPr lang="en-US" altLang="en-US" dirty="0"/>
              <a:t>lol idk</a:t>
            </a:r>
          </a:p>
          <a:p>
            <a:pPr eaLnBrk="1" hangingPunct="1"/>
            <a:r>
              <a:rPr lang="en-US" altLang="en-US" dirty="0"/>
              <a:t>(No really; we don’t know.)</a:t>
            </a:r>
          </a:p>
          <a:p>
            <a:pPr eaLnBrk="1" hangingPunct="1"/>
            <a:r>
              <a:rPr lang="en-US" altLang="en-US" dirty="0"/>
              <a:t>Simply expressed, there is:</a:t>
            </a:r>
          </a:p>
          <a:p>
            <a:pPr lvl="1" eaLnBrk="1" hangingPunct="1"/>
            <a:r>
              <a:rPr lang="en-US" altLang="en-US" dirty="0"/>
              <a:t>What we can see</a:t>
            </a:r>
          </a:p>
          <a:p>
            <a:pPr lvl="1" eaLnBrk="1" hangingPunct="1"/>
            <a:r>
              <a:rPr lang="en-US" altLang="en-US" dirty="0"/>
              <a:t>What we can’t but think is there</a:t>
            </a:r>
          </a:p>
          <a:p>
            <a:pPr eaLnBrk="1" hangingPunct="1"/>
            <a:endParaRPr lang="en-US" altLang="en-US" dirty="0"/>
          </a:p>
        </p:txBody>
      </p:sp>
      <p:pic>
        <p:nvPicPr>
          <p:cNvPr id="2" name="Picture 1">
            <a:extLst>
              <a:ext uri="{FF2B5EF4-FFF2-40B4-BE49-F238E27FC236}">
                <a16:creationId xmlns:a16="http://schemas.microsoft.com/office/drawing/2014/main" id="{542062C9-CFF4-8941-AF8F-C50B6AE44A7A}"/>
              </a:ext>
            </a:extLst>
          </p:cNvPr>
          <p:cNvPicPr>
            <a:picLocks noChangeAspect="1"/>
          </p:cNvPicPr>
          <p:nvPr/>
        </p:nvPicPr>
        <p:blipFill>
          <a:blip r:embed="rId3"/>
          <a:stretch>
            <a:fillRect/>
          </a:stretch>
        </p:blipFill>
        <p:spPr>
          <a:xfrm>
            <a:off x="5410200" y="2362200"/>
            <a:ext cx="6464300" cy="35259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CD447C-C5E3-E44A-98B6-43E6FA7E7D9B}"/>
              </a:ext>
            </a:extLst>
          </p:cNvPr>
          <p:cNvSpPr>
            <a:spLocks noGrp="1"/>
          </p:cNvSpPr>
          <p:nvPr>
            <p:ph type="body" idx="1"/>
          </p:nvPr>
        </p:nvSpPr>
        <p:spPr/>
        <p:txBody>
          <a:bodyPr/>
          <a:lstStyle/>
          <a:p>
            <a:r>
              <a:rPr lang="en-US" dirty="0"/>
              <a:t>What we can see</a:t>
            </a:r>
          </a:p>
        </p:txBody>
      </p:sp>
      <p:sp>
        <p:nvSpPr>
          <p:cNvPr id="5" name="Content Placeholder 4">
            <a:extLst>
              <a:ext uri="{FF2B5EF4-FFF2-40B4-BE49-F238E27FC236}">
                <a16:creationId xmlns:a16="http://schemas.microsoft.com/office/drawing/2014/main" id="{CDCB7A89-C7C8-6E4D-A8C0-C1D2B3F4FC93}"/>
              </a:ext>
            </a:extLst>
          </p:cNvPr>
          <p:cNvSpPr>
            <a:spLocks noGrp="1"/>
          </p:cNvSpPr>
          <p:nvPr>
            <p:ph sz="half" idx="2"/>
          </p:nvPr>
        </p:nvSpPr>
        <p:spPr/>
        <p:txBody>
          <a:bodyPr/>
          <a:lstStyle/>
          <a:p>
            <a:r>
              <a:rPr lang="en-US" dirty="0"/>
              <a:t>Massive stars</a:t>
            </a:r>
          </a:p>
          <a:p>
            <a:r>
              <a:rPr lang="en-US" dirty="0"/>
              <a:t>Low-mass stars	</a:t>
            </a:r>
          </a:p>
          <a:p>
            <a:r>
              <a:rPr lang="en-US" dirty="0"/>
              <a:t>Galaxies</a:t>
            </a:r>
          </a:p>
          <a:p>
            <a:r>
              <a:rPr lang="en-US" dirty="0"/>
              <a:t>Molecular clouds</a:t>
            </a:r>
          </a:p>
          <a:p>
            <a:r>
              <a:rPr lang="en-US" dirty="0"/>
              <a:t>Exoplanets</a:t>
            </a:r>
          </a:p>
          <a:p>
            <a:r>
              <a:rPr lang="en-US" dirty="0"/>
              <a:t>Asteroids</a:t>
            </a:r>
          </a:p>
          <a:p>
            <a:endParaRPr lang="en-US" dirty="0"/>
          </a:p>
        </p:txBody>
      </p:sp>
      <p:sp>
        <p:nvSpPr>
          <p:cNvPr id="6" name="Content Placeholder 5">
            <a:extLst>
              <a:ext uri="{FF2B5EF4-FFF2-40B4-BE49-F238E27FC236}">
                <a16:creationId xmlns:a16="http://schemas.microsoft.com/office/drawing/2014/main" id="{31228265-8BC0-DB4B-A9BD-AD96451221D3}"/>
              </a:ext>
            </a:extLst>
          </p:cNvPr>
          <p:cNvSpPr>
            <a:spLocks noGrp="1"/>
          </p:cNvSpPr>
          <p:nvPr>
            <p:ph sz="quarter" idx="4"/>
          </p:nvPr>
        </p:nvSpPr>
        <p:spPr/>
        <p:txBody>
          <a:bodyPr/>
          <a:lstStyle/>
          <a:p>
            <a:r>
              <a:rPr lang="en-US" dirty="0"/>
              <a:t>Black holes</a:t>
            </a:r>
          </a:p>
          <a:p>
            <a:r>
              <a:rPr lang="en-US" dirty="0"/>
              <a:t>Neutron stars</a:t>
            </a:r>
          </a:p>
          <a:p>
            <a:r>
              <a:rPr lang="en-US" dirty="0"/>
              <a:t>Dark matter</a:t>
            </a:r>
          </a:p>
          <a:p>
            <a:r>
              <a:rPr lang="en-US" dirty="0"/>
              <a:t>Antimatter</a:t>
            </a:r>
          </a:p>
          <a:p>
            <a:r>
              <a:rPr lang="en-US" dirty="0"/>
              <a:t>Neutrinos</a:t>
            </a:r>
          </a:p>
          <a:p>
            <a:endParaRPr lang="en-US" dirty="0"/>
          </a:p>
        </p:txBody>
      </p:sp>
      <p:sp>
        <p:nvSpPr>
          <p:cNvPr id="7" name="Text Placeholder 6">
            <a:extLst>
              <a:ext uri="{FF2B5EF4-FFF2-40B4-BE49-F238E27FC236}">
                <a16:creationId xmlns:a16="http://schemas.microsoft.com/office/drawing/2014/main" id="{69021D63-6ABC-D345-96C9-81CD6A302B11}"/>
              </a:ext>
            </a:extLst>
          </p:cNvPr>
          <p:cNvSpPr>
            <a:spLocks noGrp="1"/>
          </p:cNvSpPr>
          <p:nvPr>
            <p:ph type="body" sz="quarter" idx="13"/>
          </p:nvPr>
        </p:nvSpPr>
        <p:spPr/>
        <p:txBody>
          <a:bodyPr/>
          <a:lstStyle/>
          <a:p>
            <a:r>
              <a:rPr lang="en-US" dirty="0"/>
              <a:t>What we can’t but think is there</a:t>
            </a:r>
          </a:p>
        </p:txBody>
      </p:sp>
      <p:sp>
        <p:nvSpPr>
          <p:cNvPr id="2" name="Title 1">
            <a:extLst>
              <a:ext uri="{FF2B5EF4-FFF2-40B4-BE49-F238E27FC236}">
                <a16:creationId xmlns:a16="http://schemas.microsoft.com/office/drawing/2014/main" id="{4A02C24F-410E-074B-9418-EBD8C657E75F}"/>
              </a:ext>
            </a:extLst>
          </p:cNvPr>
          <p:cNvSpPr>
            <a:spLocks noGrp="1"/>
          </p:cNvSpPr>
          <p:nvPr>
            <p:ph type="title"/>
          </p:nvPr>
        </p:nvSpPr>
        <p:spPr/>
        <p:txBody>
          <a:bodyPr/>
          <a:lstStyle/>
          <a:p>
            <a:r>
              <a:rPr lang="en-US" dirty="0"/>
              <a:t>What is the universe made of?</a:t>
            </a:r>
          </a:p>
        </p:txBody>
      </p:sp>
    </p:spTree>
    <p:extLst>
      <p:ext uri="{BB962C8B-B14F-4D97-AF65-F5344CB8AC3E}">
        <p14:creationId xmlns:p14="http://schemas.microsoft.com/office/powerpoint/2010/main" val="399486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3F4C33-7CE4-EC4A-88C5-EFD4D67A6E0A}"/>
              </a:ext>
            </a:extLst>
          </p:cNvPr>
          <p:cNvSpPr>
            <a:spLocks noGrp="1"/>
          </p:cNvSpPr>
          <p:nvPr>
            <p:ph type="title"/>
          </p:nvPr>
        </p:nvSpPr>
        <p:spPr/>
        <p:txBody>
          <a:bodyPr/>
          <a:lstStyle/>
          <a:p>
            <a:r>
              <a:rPr lang="en-US" dirty="0"/>
              <a:t>Something something dark side</a:t>
            </a:r>
          </a:p>
        </p:txBody>
      </p:sp>
      <p:sp>
        <p:nvSpPr>
          <p:cNvPr id="8" name="Content Placeholder 7">
            <a:extLst>
              <a:ext uri="{FF2B5EF4-FFF2-40B4-BE49-F238E27FC236}">
                <a16:creationId xmlns:a16="http://schemas.microsoft.com/office/drawing/2014/main" id="{50E28ABB-62BA-9F4F-93D4-4BBE04BC32AD}"/>
              </a:ext>
            </a:extLst>
          </p:cNvPr>
          <p:cNvSpPr>
            <a:spLocks noGrp="1"/>
          </p:cNvSpPr>
          <p:nvPr>
            <p:ph idx="1"/>
          </p:nvPr>
        </p:nvSpPr>
        <p:spPr>
          <a:xfrm>
            <a:off x="533400" y="1524000"/>
            <a:ext cx="11125200" cy="5251262"/>
          </a:xfrm>
        </p:spPr>
        <p:txBody>
          <a:bodyPr/>
          <a:lstStyle/>
          <a:p>
            <a:r>
              <a:rPr lang="en-US" b="1" dirty="0"/>
              <a:t>Dark matter </a:t>
            </a:r>
            <a:r>
              <a:rPr lang="en-US" dirty="0"/>
              <a:t>generally refers to whatever unseen influence is causing observed gravitational effects</a:t>
            </a:r>
          </a:p>
          <a:p>
            <a:pPr lvl="1"/>
            <a:r>
              <a:rPr lang="en-US" dirty="0"/>
              <a:t>Is it actually dark? Not necessarily: this term just means it doesn’t interact with light. Maybe it’s transparent matter</a:t>
            </a:r>
          </a:p>
          <a:p>
            <a:r>
              <a:rPr lang="en-US" b="1" dirty="0"/>
              <a:t>Dark energy </a:t>
            </a:r>
            <a:r>
              <a:rPr lang="en-US" dirty="0"/>
              <a:t>generally refers to the source of the unseen force</a:t>
            </a:r>
          </a:p>
          <a:p>
            <a:pPr lvl="1"/>
            <a:r>
              <a:rPr lang="en-US" dirty="0"/>
              <a:t>Aka quintessence, or</a:t>
            </a:r>
          </a:p>
          <a:p>
            <a:pPr lvl="1"/>
            <a:r>
              <a:rPr lang="en-US" dirty="0"/>
              <a:t>A cosmological constant</a:t>
            </a:r>
          </a:p>
          <a:p>
            <a:pPr lvl="1"/>
            <a:endParaRPr lang="en-US" dirty="0"/>
          </a:p>
          <a:p>
            <a:r>
              <a:rPr lang="en-US" dirty="0"/>
              <a:t>Like the Big Bang theory, a universe with dark matter and dark energy seems strange, but…</a:t>
            </a:r>
          </a:p>
          <a:p>
            <a:pPr lvl="1"/>
            <a:r>
              <a:rPr lang="en-US" dirty="0"/>
              <a:t>Ideas produce testable predictions</a:t>
            </a:r>
          </a:p>
          <a:p>
            <a:pPr lvl="1"/>
            <a:r>
              <a:rPr lang="en-US" dirty="0"/>
              <a:t>Data have supported interpretations using dark matter, dark energy</a:t>
            </a:r>
          </a:p>
        </p:txBody>
      </p:sp>
      <p:pic>
        <p:nvPicPr>
          <p:cNvPr id="9" name="Picture 8">
            <a:extLst>
              <a:ext uri="{FF2B5EF4-FFF2-40B4-BE49-F238E27FC236}">
                <a16:creationId xmlns:a16="http://schemas.microsoft.com/office/drawing/2014/main" id="{F3E0AED1-5FE9-BA40-BD82-969DE199A485}"/>
              </a:ext>
            </a:extLst>
          </p:cNvPr>
          <p:cNvPicPr>
            <a:picLocks noChangeAspect="1"/>
          </p:cNvPicPr>
          <p:nvPr/>
        </p:nvPicPr>
        <p:blipFill rotWithShape="1">
          <a:blip r:embed="rId3"/>
          <a:srcRect l="5469" t="31818" r="52344"/>
          <a:stretch/>
        </p:blipFill>
        <p:spPr>
          <a:xfrm>
            <a:off x="10896600" y="5373687"/>
            <a:ext cx="1295400" cy="1484313"/>
          </a:xfrm>
          <a:prstGeom prst="rect">
            <a:avLst/>
          </a:prstGeom>
        </p:spPr>
      </p:pic>
    </p:spTree>
    <p:extLst>
      <p:ext uri="{BB962C8B-B14F-4D97-AF65-F5344CB8AC3E}">
        <p14:creationId xmlns:p14="http://schemas.microsoft.com/office/powerpoint/2010/main" val="38464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Galactic rotation, dark matter</a:t>
            </a:r>
          </a:p>
        </p:txBody>
      </p:sp>
      <p:sp>
        <p:nvSpPr>
          <p:cNvPr id="3" name="Content Placeholder 2"/>
          <p:cNvSpPr>
            <a:spLocks noGrp="1"/>
          </p:cNvSpPr>
          <p:nvPr>
            <p:ph idx="1"/>
          </p:nvPr>
        </p:nvSpPr>
        <p:spPr>
          <a:xfrm>
            <a:off x="495300" y="1244600"/>
            <a:ext cx="6252341" cy="5498662"/>
          </a:xfrm>
        </p:spPr>
        <p:txBody>
          <a:bodyPr>
            <a:normAutofit/>
          </a:bodyPr>
          <a:lstStyle/>
          <a:p>
            <a:r>
              <a:rPr lang="en-US" dirty="0"/>
              <a:t>How do we know galaxies rotate?</a:t>
            </a:r>
          </a:p>
          <a:p>
            <a:pPr lvl="1"/>
            <a:r>
              <a:rPr lang="en-US" dirty="0"/>
              <a:t>Observe how smaller parts of them move</a:t>
            </a:r>
          </a:p>
          <a:p>
            <a:pPr lvl="2"/>
            <a:r>
              <a:rPr lang="en-US" dirty="0"/>
              <a:t>Atomic H at 21cm in clouds!</a:t>
            </a:r>
          </a:p>
          <a:p>
            <a:pPr lvl="1"/>
            <a:r>
              <a:rPr lang="en-US" dirty="0"/>
              <a:t>Compare those observations to physics</a:t>
            </a:r>
          </a:p>
          <a:p>
            <a:endParaRPr lang="en-US" dirty="0"/>
          </a:p>
          <a:p>
            <a:endParaRPr lang="en-US" dirty="0"/>
          </a:p>
          <a:p>
            <a:endParaRPr lang="en-US" dirty="0"/>
          </a:p>
          <a:p>
            <a:r>
              <a:rPr lang="en-US" dirty="0"/>
              <a:t>What’s weird about galactic rotation is one of Astronomy’s biggest, neatest mysteries</a:t>
            </a:r>
          </a:p>
          <a:p>
            <a:pPr lvl="1"/>
            <a:r>
              <a:rPr lang="en-US" dirty="0"/>
              <a:t>Who predicted it? Fritz </a:t>
            </a:r>
            <a:r>
              <a:rPr lang="en-US" dirty="0" err="1"/>
              <a:t>Zwicke</a:t>
            </a:r>
            <a:endParaRPr lang="en-US" dirty="0"/>
          </a:p>
          <a:p>
            <a:pPr lvl="1"/>
            <a:r>
              <a:rPr lang="en-US" dirty="0"/>
              <a:t>Who observed it? </a:t>
            </a:r>
            <a:r>
              <a:rPr lang="en-US" b="1" dirty="0"/>
              <a:t>Vera Rubin and W. Kent Ford, Jr.</a:t>
            </a:r>
          </a:p>
        </p:txBody>
      </p:sp>
      <p:pic>
        <p:nvPicPr>
          <p:cNvPr id="4" name="Picture 3"/>
          <p:cNvPicPr>
            <a:picLocks noChangeAspect="1"/>
          </p:cNvPicPr>
          <p:nvPr/>
        </p:nvPicPr>
        <p:blipFill>
          <a:blip r:embed="rId3"/>
          <a:stretch>
            <a:fillRect/>
          </a:stretch>
        </p:blipFill>
        <p:spPr>
          <a:xfrm>
            <a:off x="6808313" y="3846786"/>
            <a:ext cx="5266320" cy="2896476"/>
          </a:xfrm>
          <a:prstGeom prst="rect">
            <a:avLst/>
          </a:prstGeom>
        </p:spPr>
      </p:pic>
      <p:pic>
        <p:nvPicPr>
          <p:cNvPr id="5" name="Picture 4"/>
          <p:cNvPicPr>
            <a:picLocks noChangeAspect="1"/>
          </p:cNvPicPr>
          <p:nvPr/>
        </p:nvPicPr>
        <p:blipFill>
          <a:blip r:embed="rId4"/>
          <a:stretch>
            <a:fillRect/>
          </a:stretch>
        </p:blipFill>
        <p:spPr>
          <a:xfrm>
            <a:off x="6747641" y="1253067"/>
            <a:ext cx="3907221" cy="2762528"/>
          </a:xfrm>
          <a:prstGeom prst="rect">
            <a:avLst/>
          </a:prstGeom>
        </p:spPr>
      </p:pic>
    </p:spTree>
    <p:extLst>
      <p:ext uri="{BB962C8B-B14F-4D97-AF65-F5344CB8AC3E}">
        <p14:creationId xmlns:p14="http://schemas.microsoft.com/office/powerpoint/2010/main" val="106316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EC30F-4434-9248-A046-67E1CB76226A}"/>
              </a:ext>
            </a:extLst>
          </p:cNvPr>
          <p:cNvSpPr>
            <a:spLocks noGrp="1"/>
          </p:cNvSpPr>
          <p:nvPr>
            <p:ph type="title"/>
          </p:nvPr>
        </p:nvSpPr>
        <p:spPr/>
        <p:txBody>
          <a:bodyPr/>
          <a:lstStyle/>
          <a:p>
            <a:r>
              <a:rPr lang="en-US" dirty="0"/>
              <a:t>Dark matter</a:t>
            </a:r>
          </a:p>
        </p:txBody>
      </p:sp>
      <p:sp>
        <p:nvSpPr>
          <p:cNvPr id="3" name="Content Placeholder 2">
            <a:extLst>
              <a:ext uri="{FF2B5EF4-FFF2-40B4-BE49-F238E27FC236}">
                <a16:creationId xmlns:a16="http://schemas.microsoft.com/office/drawing/2014/main" id="{8701E836-BD15-744B-B846-8919FB949DE1}"/>
              </a:ext>
            </a:extLst>
          </p:cNvPr>
          <p:cNvSpPr>
            <a:spLocks noGrp="1"/>
          </p:cNvSpPr>
          <p:nvPr>
            <p:ph idx="1"/>
          </p:nvPr>
        </p:nvSpPr>
        <p:spPr>
          <a:xfrm>
            <a:off x="533400" y="1524000"/>
            <a:ext cx="11125200" cy="5486400"/>
          </a:xfrm>
        </p:spPr>
        <p:txBody>
          <a:bodyPr>
            <a:normAutofit/>
          </a:bodyPr>
          <a:lstStyle/>
          <a:p>
            <a:r>
              <a:rPr lang="en-US" dirty="0"/>
              <a:t>A closer look at ”rotation curves”</a:t>
            </a:r>
          </a:p>
          <a:p>
            <a:pPr marL="0" indent="0">
              <a:buNone/>
            </a:pPr>
            <a:r>
              <a:rPr lang="en-US" dirty="0"/>
              <a:t>     Something solid		         Our solar system			        Our galaxy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200" dirty="0"/>
              <a:t>  </a:t>
            </a:r>
          </a:p>
          <a:p>
            <a:r>
              <a:rPr lang="en-US" dirty="0"/>
              <a:t>Calculating mass in galaxy from rotation curves, 10x more mass than what we see in stars and gas!</a:t>
            </a:r>
          </a:p>
        </p:txBody>
      </p:sp>
      <p:pic>
        <p:nvPicPr>
          <p:cNvPr id="5" name="Picture 4">
            <a:extLst>
              <a:ext uri="{FF2B5EF4-FFF2-40B4-BE49-F238E27FC236}">
                <a16:creationId xmlns:a16="http://schemas.microsoft.com/office/drawing/2014/main" id="{43FF3BEB-65B6-7740-8272-F3C672058A43}"/>
              </a:ext>
            </a:extLst>
          </p:cNvPr>
          <p:cNvPicPr>
            <a:picLocks noChangeAspect="1"/>
          </p:cNvPicPr>
          <p:nvPr/>
        </p:nvPicPr>
        <p:blipFill rotWithShape="1">
          <a:blip r:embed="rId3">
            <a:extLst>
              <a:ext uri="{28A0092B-C50C-407E-A947-70E740481C1C}">
                <a14:useLocalDpi xmlns:a14="http://schemas.microsoft.com/office/drawing/2010/main" val="0"/>
              </a:ext>
            </a:extLst>
          </a:blip>
          <a:srcRect b="15139"/>
          <a:stretch/>
        </p:blipFill>
        <p:spPr>
          <a:xfrm>
            <a:off x="165742" y="2506665"/>
            <a:ext cx="3569343" cy="3233362"/>
          </a:xfrm>
          <a:prstGeom prst="rect">
            <a:avLst/>
          </a:prstGeom>
        </p:spPr>
      </p:pic>
      <p:pic>
        <p:nvPicPr>
          <p:cNvPr id="7" name="Picture 6">
            <a:extLst>
              <a:ext uri="{FF2B5EF4-FFF2-40B4-BE49-F238E27FC236}">
                <a16:creationId xmlns:a16="http://schemas.microsoft.com/office/drawing/2014/main" id="{DAD5222A-C36E-634D-BA16-4C8DDC1B9FBE}"/>
              </a:ext>
            </a:extLst>
          </p:cNvPr>
          <p:cNvPicPr>
            <a:picLocks noChangeAspect="1"/>
          </p:cNvPicPr>
          <p:nvPr/>
        </p:nvPicPr>
        <p:blipFill rotWithShape="1">
          <a:blip r:embed="rId4">
            <a:extLst>
              <a:ext uri="{28A0092B-C50C-407E-A947-70E740481C1C}">
                <a14:useLocalDpi xmlns:a14="http://schemas.microsoft.com/office/drawing/2010/main" val="0"/>
              </a:ext>
            </a:extLst>
          </a:blip>
          <a:srcRect b="20115"/>
          <a:stretch/>
        </p:blipFill>
        <p:spPr>
          <a:xfrm>
            <a:off x="4085809" y="2506665"/>
            <a:ext cx="3776133" cy="3233362"/>
          </a:xfrm>
          <a:prstGeom prst="rect">
            <a:avLst/>
          </a:prstGeom>
        </p:spPr>
      </p:pic>
      <p:pic>
        <p:nvPicPr>
          <p:cNvPr id="9" name="Picture 8">
            <a:extLst>
              <a:ext uri="{FF2B5EF4-FFF2-40B4-BE49-F238E27FC236}">
                <a16:creationId xmlns:a16="http://schemas.microsoft.com/office/drawing/2014/main" id="{03B32849-5DDF-514E-B4A7-F12F95A16B9F}"/>
              </a:ext>
            </a:extLst>
          </p:cNvPr>
          <p:cNvPicPr>
            <a:picLocks noChangeAspect="1"/>
          </p:cNvPicPr>
          <p:nvPr/>
        </p:nvPicPr>
        <p:blipFill rotWithShape="1">
          <a:blip r:embed="rId5">
            <a:extLst>
              <a:ext uri="{28A0092B-C50C-407E-A947-70E740481C1C}">
                <a14:useLocalDpi xmlns:a14="http://schemas.microsoft.com/office/drawing/2010/main" val="0"/>
              </a:ext>
            </a:extLst>
          </a:blip>
          <a:srcRect b="21265"/>
          <a:stretch/>
        </p:blipFill>
        <p:spPr>
          <a:xfrm>
            <a:off x="8153400" y="2482483"/>
            <a:ext cx="3899542" cy="3257544"/>
          </a:xfrm>
          <a:prstGeom prst="rect">
            <a:avLst/>
          </a:prstGeom>
        </p:spPr>
      </p:pic>
    </p:spTree>
    <p:extLst>
      <p:ext uri="{BB962C8B-B14F-4D97-AF65-F5344CB8AC3E}">
        <p14:creationId xmlns:p14="http://schemas.microsoft.com/office/powerpoint/2010/main" val="415853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75FC5-14EE-6F43-8629-368FBFE9E5E9}"/>
              </a:ext>
            </a:extLst>
          </p:cNvPr>
          <p:cNvSpPr>
            <a:spLocks noGrp="1"/>
          </p:cNvSpPr>
          <p:nvPr>
            <p:ph type="title"/>
          </p:nvPr>
        </p:nvSpPr>
        <p:spPr/>
        <p:txBody>
          <a:bodyPr/>
          <a:lstStyle/>
          <a:p>
            <a:r>
              <a:rPr lang="en-US" dirty="0"/>
              <a:t>Dark matter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FFC4AC-09A6-B64F-AA4B-40AA6D3559A5}"/>
                  </a:ext>
                </a:extLst>
              </p:cNvPr>
              <p:cNvSpPr>
                <a:spLocks noGrp="1"/>
              </p:cNvSpPr>
              <p:nvPr>
                <p:ph idx="1"/>
              </p:nvPr>
            </p:nvSpPr>
            <p:spPr>
              <a:xfrm>
                <a:off x="533400" y="1524000"/>
                <a:ext cx="6705600" cy="5334000"/>
              </a:xfrm>
            </p:spPr>
            <p:txBody>
              <a:bodyPr/>
              <a:lstStyle/>
              <a:p>
                <a:r>
                  <a:rPr lang="en-US" dirty="0"/>
                  <a:t>Calculating mass in galaxy from rotation curves, 10x more mass than what we see in stars and gas!</a:t>
                </a:r>
              </a:p>
              <a:p>
                <a:endParaRPr lang="en-US" dirty="0"/>
              </a:p>
              <a:p>
                <a:r>
                  <a:rPr lang="en-US" dirty="0"/>
                  <a:t>To get an idea of dark matter content in a galaxy, we can calculate its </a:t>
                </a:r>
                <a:r>
                  <a:rPr lang="en-US" i="1" dirty="0"/>
                  <a:t>mass-to-light ratio</a:t>
                </a:r>
                <a:endParaRPr lang="en-US" dirty="0"/>
              </a:p>
              <a:p>
                <a:pPr lvl="1"/>
                <a:r>
                  <a:rPr lang="en-US" dirty="0"/>
                  <a:t>Calculate mass from stars’ and gas’ measured orbits (Newton’s laws)</a:t>
                </a:r>
              </a:p>
              <a:p>
                <a:pPr lvl="1"/>
                <a:r>
                  <a:rPr lang="en-US" dirty="0"/>
                  <a:t>Add up all the light you can see</a:t>
                </a:r>
              </a:p>
              <a:p>
                <a:pPr lvl="1"/>
                <a:r>
                  <a:rPr lang="en-US" dirty="0"/>
                  <a:t>Take the ratio!</a:t>
                </a:r>
              </a:p>
              <a:p>
                <a:pPr lvl="1"/>
                <a:r>
                  <a:rPr lang="en-US" dirty="0"/>
                  <a:t>For the Milky Way, </a:t>
                </a:r>
              </a:p>
              <a:p>
                <a:pPr lvl="2"/>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9</m:t>
                        </m:r>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10</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m:t>
                            </m:r>
                          </m:sub>
                        </m:sSub>
                      </m:num>
                      <m:den>
                        <m:r>
                          <a:rPr lang="en-US" b="0" i="1" smtClean="0">
                            <a:latin typeface="Cambria Math" panose="02040503050406030204" pitchFamily="18" charset="0"/>
                          </a:rPr>
                          <m:t>1.5</m:t>
                        </m:r>
                        <m:r>
                          <a:rPr lang="en-US" b="0" i="1" smtClean="0">
                            <a:latin typeface="Cambria Math" panose="02040503050406030204" pitchFamily="18" charset="0"/>
                          </a:rPr>
                          <m:t>𝑋</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10</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m:t>
                            </m:r>
                          </m:sub>
                        </m:sSub>
                      </m:den>
                    </m:f>
                    <m:r>
                      <a:rPr lang="en-US" b="0" i="1" smtClean="0">
                        <a:latin typeface="Cambria Math" panose="02040503050406030204" pitchFamily="18" charset="0"/>
                      </a:rPr>
                      <m:t>=6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ea typeface="Cambria Math" panose="02040503050406030204" pitchFamily="18" charset="0"/>
                              </a:rPr>
                              <m:t>⊙</m:t>
                            </m:r>
                          </m:sub>
                        </m:sSub>
                      </m:den>
                    </m:f>
                  </m:oMath>
                </a14:m>
                <a:endParaRPr lang="en-US" dirty="0"/>
              </a:p>
            </p:txBody>
          </p:sp>
        </mc:Choice>
        <mc:Fallback xmlns="">
          <p:sp>
            <p:nvSpPr>
              <p:cNvPr id="3" name="Content Placeholder 2">
                <a:extLst>
                  <a:ext uri="{FF2B5EF4-FFF2-40B4-BE49-F238E27FC236}">
                    <a16:creationId xmlns:a16="http://schemas.microsoft.com/office/drawing/2014/main" id="{C6FFC4AC-09A6-B64F-AA4B-40AA6D3559A5}"/>
                  </a:ext>
                </a:extLst>
              </p:cNvPr>
              <p:cNvSpPr>
                <a:spLocks noGrp="1" noRot="1" noChangeAspect="1" noMove="1" noResize="1" noEditPoints="1" noAdjustHandles="1" noChangeArrowheads="1" noChangeShapeType="1" noTextEdit="1"/>
              </p:cNvSpPr>
              <p:nvPr>
                <p:ph idx="1"/>
              </p:nvPr>
            </p:nvSpPr>
            <p:spPr>
              <a:xfrm>
                <a:off x="533400" y="1524000"/>
                <a:ext cx="6705600" cy="5334000"/>
              </a:xfrm>
              <a:blipFill>
                <a:blip r:embed="rId3"/>
                <a:stretch>
                  <a:fillRect l="-945" t="-95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C307793-8E33-7F4C-ACDC-31267DE096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739527"/>
            <a:ext cx="4305957" cy="4381500"/>
          </a:xfrm>
          <a:prstGeom prst="rect">
            <a:avLst/>
          </a:prstGeom>
        </p:spPr>
      </p:pic>
    </p:spTree>
    <p:extLst>
      <p:ext uri="{BB962C8B-B14F-4D97-AF65-F5344CB8AC3E}">
        <p14:creationId xmlns:p14="http://schemas.microsoft.com/office/powerpoint/2010/main" val="36871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4F12-FFE3-B94E-B632-EE31A46CEF6D}"/>
              </a:ext>
            </a:extLst>
          </p:cNvPr>
          <p:cNvSpPr>
            <a:spLocks noGrp="1"/>
          </p:cNvSpPr>
          <p:nvPr>
            <p:ph type="title"/>
          </p:nvPr>
        </p:nvSpPr>
        <p:spPr/>
        <p:txBody>
          <a:bodyPr/>
          <a:lstStyle/>
          <a:p>
            <a:r>
              <a:rPr lang="en-US" dirty="0"/>
              <a:t>Dark matter outside the Milky Way</a:t>
            </a:r>
          </a:p>
        </p:txBody>
      </p:sp>
      <p:sp>
        <p:nvSpPr>
          <p:cNvPr id="3" name="Content Placeholder 2">
            <a:extLst>
              <a:ext uri="{FF2B5EF4-FFF2-40B4-BE49-F238E27FC236}">
                <a16:creationId xmlns:a16="http://schemas.microsoft.com/office/drawing/2014/main" id="{44F58A58-6531-0D4E-9460-E842CD9E54D7}"/>
              </a:ext>
            </a:extLst>
          </p:cNvPr>
          <p:cNvSpPr>
            <a:spLocks noGrp="1"/>
          </p:cNvSpPr>
          <p:nvPr>
            <p:ph idx="1"/>
          </p:nvPr>
        </p:nvSpPr>
        <p:spPr>
          <a:xfrm>
            <a:off x="5029200" y="1524000"/>
            <a:ext cx="6781800" cy="5334000"/>
          </a:xfrm>
        </p:spPr>
        <p:txBody>
          <a:bodyPr>
            <a:normAutofit/>
          </a:bodyPr>
          <a:lstStyle/>
          <a:p>
            <a:r>
              <a:rPr lang="en-US" dirty="0"/>
              <a:t>Can calculate a galaxy’s mass-to-light (M/L) ratio</a:t>
            </a:r>
          </a:p>
          <a:p>
            <a:pPr lvl="1"/>
            <a:r>
              <a:rPr lang="en-US" dirty="0"/>
              <a:t>As long as we know distance to the galaxy (to convert apparent brightness into luminosity)</a:t>
            </a:r>
          </a:p>
          <a:p>
            <a:pPr lvl="1"/>
            <a:r>
              <a:rPr lang="en-US" dirty="0"/>
              <a:t>And the galaxy’s mass </a:t>
            </a:r>
          </a:p>
          <a:p>
            <a:pPr lvl="1"/>
            <a:r>
              <a:rPr lang="en-US" dirty="0"/>
              <a:t>Easy </a:t>
            </a:r>
            <a:r>
              <a:rPr lang="en-US" dirty="0" err="1"/>
              <a:t>peasy</a:t>
            </a:r>
            <a:r>
              <a:rPr lang="en-US" dirty="0"/>
              <a:t>! …for spiral galaxies. Little bit harder for elliptical galaxies, but doable:</a:t>
            </a:r>
          </a:p>
          <a:p>
            <a:pPr lvl="2"/>
            <a:r>
              <a:rPr lang="en-US" dirty="0"/>
              <a:t>Measure spectral lines of galaxy at various distances from center, use Doppler broadening</a:t>
            </a:r>
          </a:p>
          <a:p>
            <a:pPr lvl="2"/>
            <a:r>
              <a:rPr lang="en-US" dirty="0"/>
              <a:t>Better: use globular clusters’ motions in elliptical galaxies</a:t>
            </a:r>
          </a:p>
          <a:p>
            <a:r>
              <a:rPr lang="en-US" dirty="0"/>
              <a:t>On average, galaxies appear to have ~10x more mass in dark matter than in stars.</a:t>
            </a:r>
          </a:p>
        </p:txBody>
      </p:sp>
      <p:pic>
        <p:nvPicPr>
          <p:cNvPr id="5" name="Picture 4">
            <a:extLst>
              <a:ext uri="{FF2B5EF4-FFF2-40B4-BE49-F238E27FC236}">
                <a16:creationId xmlns:a16="http://schemas.microsoft.com/office/drawing/2014/main" id="{1899EC3A-ADB3-1049-AFDC-F664E2636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717" y="2362200"/>
            <a:ext cx="4527550" cy="2889072"/>
          </a:xfrm>
          <a:prstGeom prst="rect">
            <a:avLst/>
          </a:prstGeom>
        </p:spPr>
      </p:pic>
    </p:spTree>
    <p:extLst>
      <p:ext uri="{BB962C8B-B14F-4D97-AF65-F5344CB8AC3E}">
        <p14:creationId xmlns:p14="http://schemas.microsoft.com/office/powerpoint/2010/main" val="147343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24FE-DFD2-B140-AB72-55ACF2D8D2D6}"/>
              </a:ext>
            </a:extLst>
          </p:cNvPr>
          <p:cNvSpPr>
            <a:spLocks noGrp="1"/>
          </p:cNvSpPr>
          <p:nvPr>
            <p:ph type="title"/>
          </p:nvPr>
        </p:nvSpPr>
        <p:spPr/>
        <p:txBody>
          <a:bodyPr/>
          <a:lstStyle/>
          <a:p>
            <a:r>
              <a:rPr lang="en-US" dirty="0"/>
              <a:t>Dark matter in galaxy clusters</a:t>
            </a:r>
          </a:p>
        </p:txBody>
      </p:sp>
      <p:sp>
        <p:nvSpPr>
          <p:cNvPr id="3" name="Content Placeholder 2">
            <a:extLst>
              <a:ext uri="{FF2B5EF4-FFF2-40B4-BE49-F238E27FC236}">
                <a16:creationId xmlns:a16="http://schemas.microsoft.com/office/drawing/2014/main" id="{2CE16B73-E594-684D-ADDA-694598A22C79}"/>
              </a:ext>
            </a:extLst>
          </p:cNvPr>
          <p:cNvSpPr>
            <a:spLocks noGrp="1"/>
          </p:cNvSpPr>
          <p:nvPr>
            <p:ph idx="1"/>
          </p:nvPr>
        </p:nvSpPr>
        <p:spPr>
          <a:xfrm>
            <a:off x="5181600" y="1981200"/>
            <a:ext cx="6629400" cy="4343400"/>
          </a:xfrm>
        </p:spPr>
        <p:txBody>
          <a:bodyPr/>
          <a:lstStyle/>
          <a:p>
            <a:r>
              <a:rPr lang="en-US" dirty="0"/>
              <a:t>How to calculate M/L in a cluster?</a:t>
            </a:r>
          </a:p>
          <a:p>
            <a:pPr lvl="1"/>
            <a:r>
              <a:rPr lang="en-US" dirty="0"/>
              <a:t>Measure cluster mass </a:t>
            </a:r>
          </a:p>
          <a:p>
            <a:pPr lvl="2"/>
            <a:r>
              <a:rPr lang="en-US" dirty="0"/>
              <a:t>using orbits of galaxies around center of cluster </a:t>
            </a:r>
          </a:p>
          <a:p>
            <a:pPr lvl="3"/>
            <a:r>
              <a:rPr lang="en-US" dirty="0"/>
              <a:t>measure redshift of all the galaxies in the cluster</a:t>
            </a:r>
          </a:p>
          <a:p>
            <a:pPr lvl="3"/>
            <a:r>
              <a:rPr lang="en-US" dirty="0"/>
              <a:t>figure out redshift of the cluster as a whole</a:t>
            </a:r>
          </a:p>
          <a:p>
            <a:pPr lvl="3"/>
            <a:r>
              <a:rPr lang="en-US" dirty="0"/>
              <a:t>subtract that, and you’re left with radial velocities of individual galaxies</a:t>
            </a:r>
          </a:p>
        </p:txBody>
      </p:sp>
      <p:pic>
        <p:nvPicPr>
          <p:cNvPr id="4" name="Picture 3">
            <a:extLst>
              <a:ext uri="{FF2B5EF4-FFF2-40B4-BE49-F238E27FC236}">
                <a16:creationId xmlns:a16="http://schemas.microsoft.com/office/drawing/2014/main" id="{897F61D8-6B61-944D-931E-28AC89443109}"/>
              </a:ext>
            </a:extLst>
          </p:cNvPr>
          <p:cNvPicPr>
            <a:picLocks noChangeAspect="1"/>
          </p:cNvPicPr>
          <p:nvPr/>
        </p:nvPicPr>
        <p:blipFill>
          <a:blip r:embed="rId3"/>
          <a:stretch>
            <a:fillRect/>
          </a:stretch>
        </p:blipFill>
        <p:spPr>
          <a:xfrm>
            <a:off x="499533" y="1752227"/>
            <a:ext cx="4445000" cy="4445000"/>
          </a:xfrm>
          <a:prstGeom prst="rect">
            <a:avLst/>
          </a:prstGeom>
        </p:spPr>
      </p:pic>
    </p:spTree>
    <p:extLst>
      <p:ext uri="{BB962C8B-B14F-4D97-AF65-F5344CB8AC3E}">
        <p14:creationId xmlns:p14="http://schemas.microsoft.com/office/powerpoint/2010/main" val="40917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8C28A-14E9-A847-A2AB-42285F16AFAE}"/>
              </a:ext>
            </a:extLst>
          </p:cNvPr>
          <p:cNvSpPr>
            <a:spLocks noGrp="1"/>
          </p:cNvSpPr>
          <p:nvPr>
            <p:ph type="title"/>
          </p:nvPr>
        </p:nvSpPr>
        <p:spPr/>
        <p:txBody>
          <a:bodyPr/>
          <a:lstStyle/>
          <a:p>
            <a:r>
              <a:rPr lang="en-US" dirty="0"/>
              <a:t>Notes on midterm 2</a:t>
            </a:r>
          </a:p>
        </p:txBody>
      </p:sp>
      <p:sp>
        <p:nvSpPr>
          <p:cNvPr id="5" name="Content Placeholder 4">
            <a:extLst>
              <a:ext uri="{FF2B5EF4-FFF2-40B4-BE49-F238E27FC236}">
                <a16:creationId xmlns:a16="http://schemas.microsoft.com/office/drawing/2014/main" id="{8D94C59B-D733-FF4D-A48C-BFD992FB0EB9}"/>
              </a:ext>
            </a:extLst>
          </p:cNvPr>
          <p:cNvSpPr>
            <a:spLocks noGrp="1"/>
          </p:cNvSpPr>
          <p:nvPr>
            <p:ph idx="1"/>
          </p:nvPr>
        </p:nvSpPr>
        <p:spPr/>
        <p:txBody>
          <a:bodyPr/>
          <a:lstStyle/>
          <a:p>
            <a:r>
              <a:rPr lang="en-US" dirty="0"/>
              <a:t>Overall, way better than midterm 1! Good work!</a:t>
            </a:r>
          </a:p>
          <a:p>
            <a:r>
              <a:rPr lang="en-US" dirty="0"/>
              <a:t>From what I saw, you knew a lot more, no help needed, than you probably expected you would</a:t>
            </a:r>
          </a:p>
          <a:p>
            <a:r>
              <a:rPr lang="en-US" dirty="0"/>
              <a:t>Many didn’t try short answer question 1. If you wrote the equation, I gave a point.. Let’s talk about the question!</a:t>
            </a:r>
          </a:p>
          <a:p>
            <a:pPr lvl="1"/>
            <a:r>
              <a:rPr lang="en-US" dirty="0"/>
              <a:t>Beginning with a warning…</a:t>
            </a:r>
          </a:p>
        </p:txBody>
      </p:sp>
    </p:spTree>
    <p:extLst>
      <p:ext uri="{BB962C8B-B14F-4D97-AF65-F5344CB8AC3E}">
        <p14:creationId xmlns:p14="http://schemas.microsoft.com/office/powerpoint/2010/main" val="2511819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24FE-DFD2-B140-AB72-55ACF2D8D2D6}"/>
              </a:ext>
            </a:extLst>
          </p:cNvPr>
          <p:cNvSpPr>
            <a:spLocks noGrp="1"/>
          </p:cNvSpPr>
          <p:nvPr>
            <p:ph type="title"/>
          </p:nvPr>
        </p:nvSpPr>
        <p:spPr/>
        <p:txBody>
          <a:bodyPr/>
          <a:lstStyle/>
          <a:p>
            <a:r>
              <a:rPr lang="en-US" dirty="0"/>
              <a:t>Dark matter in galaxy clusters</a:t>
            </a:r>
          </a:p>
        </p:txBody>
      </p:sp>
      <p:sp>
        <p:nvSpPr>
          <p:cNvPr id="3" name="Content Placeholder 2">
            <a:extLst>
              <a:ext uri="{FF2B5EF4-FFF2-40B4-BE49-F238E27FC236}">
                <a16:creationId xmlns:a16="http://schemas.microsoft.com/office/drawing/2014/main" id="{2CE16B73-E594-684D-ADDA-694598A22C79}"/>
              </a:ext>
            </a:extLst>
          </p:cNvPr>
          <p:cNvSpPr>
            <a:spLocks noGrp="1"/>
          </p:cNvSpPr>
          <p:nvPr>
            <p:ph idx="1"/>
          </p:nvPr>
        </p:nvSpPr>
        <p:spPr>
          <a:xfrm>
            <a:off x="5181600" y="1981200"/>
            <a:ext cx="6629400" cy="4343400"/>
          </a:xfrm>
        </p:spPr>
        <p:txBody>
          <a:bodyPr/>
          <a:lstStyle/>
          <a:p>
            <a:r>
              <a:rPr lang="en-US" dirty="0"/>
              <a:t>How to calculate M/L in a cluster?</a:t>
            </a:r>
          </a:p>
          <a:p>
            <a:pPr lvl="1"/>
            <a:r>
              <a:rPr lang="en-US" dirty="0"/>
              <a:t>Measure cluster mass </a:t>
            </a:r>
          </a:p>
          <a:p>
            <a:pPr lvl="2"/>
            <a:r>
              <a:rPr lang="en-US" dirty="0"/>
              <a:t>using orbits of galaxies around center of cluster </a:t>
            </a:r>
          </a:p>
          <a:p>
            <a:pPr lvl="2"/>
            <a:r>
              <a:rPr lang="en-US" dirty="0"/>
              <a:t>using X-ray emission of hot gas between galaxies</a:t>
            </a:r>
          </a:p>
          <a:p>
            <a:pPr lvl="3"/>
            <a:r>
              <a:rPr lang="en-US" dirty="0"/>
              <a:t>hot gas is observed within and surrounding clusters of galaxies</a:t>
            </a:r>
          </a:p>
          <a:p>
            <a:pPr lvl="3"/>
            <a:r>
              <a:rPr lang="en-US" dirty="0"/>
              <a:t>it is in gravitational equilibrium with the cluster</a:t>
            </a:r>
          </a:p>
          <a:p>
            <a:pPr lvl="3"/>
            <a:r>
              <a:rPr lang="en-US" dirty="0"/>
              <a:t>average kinetic energy (temperature, speeds) of gas particles related to </a:t>
            </a:r>
            <a:r>
              <a:rPr lang="en-US" dirty="0" err="1"/>
              <a:t>F</a:t>
            </a:r>
            <a:r>
              <a:rPr lang="en-US" baseline="-25000" dirty="0" err="1"/>
              <a:t>g</a:t>
            </a:r>
            <a:r>
              <a:rPr lang="en-US" dirty="0"/>
              <a:t>! and therefore the cluster’s mass</a:t>
            </a:r>
          </a:p>
          <a:p>
            <a:pPr lvl="3"/>
            <a:endParaRPr lang="en-US" dirty="0"/>
          </a:p>
          <a:p>
            <a:pPr lvl="3"/>
            <a:endParaRPr lang="en-US" dirty="0"/>
          </a:p>
        </p:txBody>
      </p:sp>
      <p:pic>
        <p:nvPicPr>
          <p:cNvPr id="5" name="Picture 4">
            <a:extLst>
              <a:ext uri="{FF2B5EF4-FFF2-40B4-BE49-F238E27FC236}">
                <a16:creationId xmlns:a16="http://schemas.microsoft.com/office/drawing/2014/main" id="{0561271A-DE1A-ED43-BC25-AD7CF5076F45}"/>
              </a:ext>
            </a:extLst>
          </p:cNvPr>
          <p:cNvPicPr>
            <a:picLocks noChangeAspect="1"/>
          </p:cNvPicPr>
          <p:nvPr/>
        </p:nvPicPr>
        <p:blipFill>
          <a:blip r:embed="rId3"/>
          <a:stretch>
            <a:fillRect/>
          </a:stretch>
        </p:blipFill>
        <p:spPr>
          <a:xfrm>
            <a:off x="474133" y="1752227"/>
            <a:ext cx="4424997" cy="3429373"/>
          </a:xfrm>
          <a:prstGeom prst="rect">
            <a:avLst/>
          </a:prstGeom>
        </p:spPr>
      </p:pic>
    </p:spTree>
    <p:extLst>
      <p:ext uri="{BB962C8B-B14F-4D97-AF65-F5344CB8AC3E}">
        <p14:creationId xmlns:p14="http://schemas.microsoft.com/office/powerpoint/2010/main" val="274442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24FE-DFD2-B140-AB72-55ACF2D8D2D6}"/>
              </a:ext>
            </a:extLst>
          </p:cNvPr>
          <p:cNvSpPr>
            <a:spLocks noGrp="1"/>
          </p:cNvSpPr>
          <p:nvPr>
            <p:ph type="title"/>
          </p:nvPr>
        </p:nvSpPr>
        <p:spPr/>
        <p:txBody>
          <a:bodyPr/>
          <a:lstStyle/>
          <a:p>
            <a:r>
              <a:rPr lang="en-US" dirty="0"/>
              <a:t>Dark matter in galaxy clusters</a:t>
            </a:r>
          </a:p>
        </p:txBody>
      </p:sp>
      <p:sp>
        <p:nvSpPr>
          <p:cNvPr id="3" name="Content Placeholder 2">
            <a:extLst>
              <a:ext uri="{FF2B5EF4-FFF2-40B4-BE49-F238E27FC236}">
                <a16:creationId xmlns:a16="http://schemas.microsoft.com/office/drawing/2014/main" id="{2CE16B73-E594-684D-ADDA-694598A22C79}"/>
              </a:ext>
            </a:extLst>
          </p:cNvPr>
          <p:cNvSpPr>
            <a:spLocks noGrp="1"/>
          </p:cNvSpPr>
          <p:nvPr>
            <p:ph idx="1"/>
          </p:nvPr>
        </p:nvSpPr>
        <p:spPr>
          <a:xfrm>
            <a:off x="5181600" y="1981200"/>
            <a:ext cx="6629400" cy="4343400"/>
          </a:xfrm>
        </p:spPr>
        <p:txBody>
          <a:bodyPr/>
          <a:lstStyle/>
          <a:p>
            <a:r>
              <a:rPr lang="en-US" dirty="0"/>
              <a:t>How to calculate M/L in a cluster?</a:t>
            </a:r>
          </a:p>
          <a:p>
            <a:pPr lvl="1"/>
            <a:r>
              <a:rPr lang="en-US" dirty="0"/>
              <a:t>Measure cluster mass </a:t>
            </a:r>
          </a:p>
          <a:p>
            <a:pPr lvl="2"/>
            <a:r>
              <a:rPr lang="en-US" dirty="0"/>
              <a:t>using orbits of galaxies around center of cluster </a:t>
            </a:r>
          </a:p>
          <a:p>
            <a:pPr lvl="2"/>
            <a:r>
              <a:rPr lang="en-US" dirty="0"/>
              <a:t>using X-ray emission of hot gas between galaxies</a:t>
            </a:r>
          </a:p>
          <a:p>
            <a:pPr lvl="2"/>
            <a:r>
              <a:rPr lang="en-US" dirty="0"/>
              <a:t>observing how clusters lens background galaxies</a:t>
            </a:r>
          </a:p>
          <a:p>
            <a:pPr lvl="3"/>
            <a:r>
              <a:rPr lang="en-US" dirty="0"/>
              <a:t>use Einstein’s theory of general relativity to calculate how much mass is bending images of background galaxies</a:t>
            </a:r>
          </a:p>
          <a:p>
            <a:pPr lvl="1"/>
            <a:endParaRPr lang="en-US" dirty="0"/>
          </a:p>
        </p:txBody>
      </p:sp>
      <p:pic>
        <p:nvPicPr>
          <p:cNvPr id="5" name="Picture 4">
            <a:extLst>
              <a:ext uri="{FF2B5EF4-FFF2-40B4-BE49-F238E27FC236}">
                <a16:creationId xmlns:a16="http://schemas.microsoft.com/office/drawing/2014/main" id="{FBA7E819-020C-0F49-B5A7-019D2E0D2E52}"/>
              </a:ext>
            </a:extLst>
          </p:cNvPr>
          <p:cNvPicPr>
            <a:picLocks noChangeAspect="1"/>
          </p:cNvPicPr>
          <p:nvPr/>
        </p:nvPicPr>
        <p:blipFill>
          <a:blip r:embed="rId3"/>
          <a:stretch>
            <a:fillRect/>
          </a:stretch>
        </p:blipFill>
        <p:spPr>
          <a:xfrm>
            <a:off x="499533" y="1743760"/>
            <a:ext cx="4482187" cy="3361640"/>
          </a:xfrm>
          <a:prstGeom prst="rect">
            <a:avLst/>
          </a:prstGeom>
        </p:spPr>
      </p:pic>
    </p:spTree>
    <p:extLst>
      <p:ext uri="{BB962C8B-B14F-4D97-AF65-F5344CB8AC3E}">
        <p14:creationId xmlns:p14="http://schemas.microsoft.com/office/powerpoint/2010/main" val="789610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24FE-DFD2-B140-AB72-55ACF2D8D2D6}"/>
              </a:ext>
            </a:extLst>
          </p:cNvPr>
          <p:cNvSpPr>
            <a:spLocks noGrp="1"/>
          </p:cNvSpPr>
          <p:nvPr>
            <p:ph type="title"/>
          </p:nvPr>
        </p:nvSpPr>
        <p:spPr/>
        <p:txBody>
          <a:bodyPr/>
          <a:lstStyle/>
          <a:p>
            <a:r>
              <a:rPr lang="en-US" dirty="0"/>
              <a:t>Dark matter in galaxy clusters</a:t>
            </a:r>
          </a:p>
        </p:txBody>
      </p:sp>
      <p:sp>
        <p:nvSpPr>
          <p:cNvPr id="7" name="Content Placeholder 6">
            <a:extLst>
              <a:ext uri="{FF2B5EF4-FFF2-40B4-BE49-F238E27FC236}">
                <a16:creationId xmlns:a16="http://schemas.microsoft.com/office/drawing/2014/main" id="{4155A6FB-0497-E74A-A76C-5D3587955F9D}"/>
              </a:ext>
            </a:extLst>
          </p:cNvPr>
          <p:cNvSpPr>
            <a:spLocks noGrp="1"/>
          </p:cNvSpPr>
          <p:nvPr>
            <p:ph sz="half" idx="2"/>
          </p:nvPr>
        </p:nvSpPr>
        <p:spPr>
          <a:xfrm>
            <a:off x="1690115" y="5359961"/>
            <a:ext cx="5320285" cy="1802839"/>
          </a:xfrm>
        </p:spPr>
        <p:txBody>
          <a:bodyPr/>
          <a:lstStyle/>
          <a:p>
            <a:r>
              <a:rPr lang="en-US" sz="1900" dirty="0"/>
              <a:t>Prof. Keren Sharon, </a:t>
            </a:r>
            <a:r>
              <a:rPr lang="en-US" sz="1900" dirty="0" err="1"/>
              <a:t>UMich</a:t>
            </a:r>
            <a:r>
              <a:rPr lang="en-US" sz="1900" dirty="0"/>
              <a:t>, studies strongly lensed galaxies using Hubble</a:t>
            </a:r>
          </a:p>
          <a:p>
            <a:r>
              <a:rPr lang="en-US" sz="1900" dirty="0"/>
              <a:t>Has found quasars (active galactic nuclei) in distant, lensed galaxies!</a:t>
            </a:r>
          </a:p>
        </p:txBody>
      </p:sp>
      <p:pic>
        <p:nvPicPr>
          <p:cNvPr id="5" name="Picture 4">
            <a:extLst>
              <a:ext uri="{FF2B5EF4-FFF2-40B4-BE49-F238E27FC236}">
                <a16:creationId xmlns:a16="http://schemas.microsoft.com/office/drawing/2014/main" id="{FBA7E819-020C-0F49-B5A7-019D2E0D2E52}"/>
              </a:ext>
            </a:extLst>
          </p:cNvPr>
          <p:cNvPicPr>
            <a:picLocks noChangeAspect="1"/>
          </p:cNvPicPr>
          <p:nvPr/>
        </p:nvPicPr>
        <p:blipFill>
          <a:blip r:embed="rId3"/>
          <a:stretch>
            <a:fillRect/>
          </a:stretch>
        </p:blipFill>
        <p:spPr>
          <a:xfrm>
            <a:off x="499533" y="1743760"/>
            <a:ext cx="4482187" cy="3361640"/>
          </a:xfrm>
          <a:prstGeom prst="rect">
            <a:avLst/>
          </a:prstGeom>
        </p:spPr>
      </p:pic>
      <p:pic>
        <p:nvPicPr>
          <p:cNvPr id="4" name="Picture 3">
            <a:extLst>
              <a:ext uri="{FF2B5EF4-FFF2-40B4-BE49-F238E27FC236}">
                <a16:creationId xmlns:a16="http://schemas.microsoft.com/office/drawing/2014/main" id="{CADB40F5-BDB7-0740-86E0-5D503A599BA5}"/>
              </a:ext>
            </a:extLst>
          </p:cNvPr>
          <p:cNvPicPr>
            <a:picLocks noChangeAspect="1"/>
          </p:cNvPicPr>
          <p:nvPr/>
        </p:nvPicPr>
        <p:blipFill>
          <a:blip r:embed="rId4"/>
          <a:stretch>
            <a:fillRect/>
          </a:stretch>
        </p:blipFill>
        <p:spPr>
          <a:xfrm>
            <a:off x="299653" y="4715560"/>
            <a:ext cx="1324021" cy="1981200"/>
          </a:xfrm>
          <a:prstGeom prst="rect">
            <a:avLst/>
          </a:prstGeom>
        </p:spPr>
      </p:pic>
      <p:sp>
        <p:nvSpPr>
          <p:cNvPr id="10" name="Content Placeholder 2">
            <a:extLst>
              <a:ext uri="{FF2B5EF4-FFF2-40B4-BE49-F238E27FC236}">
                <a16:creationId xmlns:a16="http://schemas.microsoft.com/office/drawing/2014/main" id="{3F4F93F6-5830-C043-BC3F-5C66D2237141}"/>
              </a:ext>
            </a:extLst>
          </p:cNvPr>
          <p:cNvSpPr txBox="1">
            <a:spLocks/>
          </p:cNvSpPr>
          <p:nvPr/>
        </p:nvSpPr>
        <p:spPr bwMode="auto">
          <a:xfrm>
            <a:off x="5181600" y="1981200"/>
            <a:ext cx="6629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panose="020B0604020202020204" pitchFamily="34"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t>How to calculate M/L in a cluster?</a:t>
            </a:r>
          </a:p>
          <a:p>
            <a:pPr lvl="1"/>
            <a:r>
              <a:rPr lang="en-US"/>
              <a:t>Measure cluster mass </a:t>
            </a:r>
          </a:p>
          <a:p>
            <a:pPr lvl="2"/>
            <a:r>
              <a:rPr lang="en-US"/>
              <a:t>using orbits of galaxies around center of cluster </a:t>
            </a:r>
          </a:p>
          <a:p>
            <a:pPr lvl="2"/>
            <a:r>
              <a:rPr lang="en-US"/>
              <a:t>using X-ray emission of hot gas between galaxies</a:t>
            </a:r>
          </a:p>
          <a:p>
            <a:pPr lvl="2"/>
            <a:r>
              <a:rPr lang="en-US"/>
              <a:t>observing how clusters lens background galaxies</a:t>
            </a:r>
          </a:p>
          <a:p>
            <a:pPr lvl="3"/>
            <a:r>
              <a:rPr lang="en-US"/>
              <a:t>use Einstein’s theory of general relativity to calculate how much mass is bending images of background galaxies</a:t>
            </a:r>
          </a:p>
          <a:p>
            <a:pPr lvl="1"/>
            <a:endParaRPr lang="en-US" dirty="0"/>
          </a:p>
        </p:txBody>
      </p:sp>
    </p:spTree>
    <p:extLst>
      <p:ext uri="{BB962C8B-B14F-4D97-AF65-F5344CB8AC3E}">
        <p14:creationId xmlns:p14="http://schemas.microsoft.com/office/powerpoint/2010/main" val="1016062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24FE-DFD2-B140-AB72-55ACF2D8D2D6}"/>
              </a:ext>
            </a:extLst>
          </p:cNvPr>
          <p:cNvSpPr>
            <a:spLocks noGrp="1"/>
          </p:cNvSpPr>
          <p:nvPr>
            <p:ph type="title"/>
          </p:nvPr>
        </p:nvSpPr>
        <p:spPr/>
        <p:txBody>
          <a:bodyPr/>
          <a:lstStyle/>
          <a:p>
            <a:r>
              <a:rPr lang="en-US" dirty="0"/>
              <a:t>Dark matter in galaxy clusters</a:t>
            </a:r>
          </a:p>
        </p:txBody>
      </p:sp>
      <p:sp>
        <p:nvSpPr>
          <p:cNvPr id="3" name="Content Placeholder 2">
            <a:extLst>
              <a:ext uri="{FF2B5EF4-FFF2-40B4-BE49-F238E27FC236}">
                <a16:creationId xmlns:a16="http://schemas.microsoft.com/office/drawing/2014/main" id="{2CE16B73-E594-684D-ADDA-694598A22C79}"/>
              </a:ext>
            </a:extLst>
          </p:cNvPr>
          <p:cNvSpPr>
            <a:spLocks noGrp="1"/>
          </p:cNvSpPr>
          <p:nvPr>
            <p:ph idx="1"/>
          </p:nvPr>
        </p:nvSpPr>
        <p:spPr>
          <a:xfrm>
            <a:off x="5181600" y="1981200"/>
            <a:ext cx="6629400" cy="4876800"/>
          </a:xfrm>
        </p:spPr>
        <p:txBody>
          <a:bodyPr/>
          <a:lstStyle/>
          <a:p>
            <a:r>
              <a:rPr lang="en-US" dirty="0"/>
              <a:t>How to calculate M/L in a cluster?</a:t>
            </a:r>
          </a:p>
          <a:p>
            <a:pPr lvl="1"/>
            <a:r>
              <a:rPr lang="en-US" dirty="0"/>
              <a:t>Measure cluster mass </a:t>
            </a:r>
          </a:p>
          <a:p>
            <a:pPr lvl="2"/>
            <a:r>
              <a:rPr lang="en-US" dirty="0"/>
              <a:t>using orbits of galaxies around center of cluster </a:t>
            </a:r>
          </a:p>
          <a:p>
            <a:pPr lvl="2"/>
            <a:r>
              <a:rPr lang="en-US" dirty="0"/>
              <a:t>using X-ray emission of hot gas between galaxies</a:t>
            </a:r>
          </a:p>
          <a:p>
            <a:pPr lvl="2"/>
            <a:r>
              <a:rPr lang="en-US" dirty="0"/>
              <a:t>observing how clusters lens background galaxies</a:t>
            </a:r>
          </a:p>
          <a:p>
            <a:pPr lvl="1"/>
            <a:endParaRPr lang="en-US" dirty="0"/>
          </a:p>
          <a:p>
            <a:pPr lvl="1"/>
            <a:endParaRPr lang="en-US" dirty="0"/>
          </a:p>
          <a:p>
            <a:pPr lvl="1"/>
            <a:endParaRPr lang="en-US" dirty="0"/>
          </a:p>
          <a:p>
            <a:pPr marL="0" indent="0">
              <a:buNone/>
            </a:pPr>
            <a:r>
              <a:rPr lang="en-US" b="1" dirty="0"/>
              <a:t>All three methods agree: most galaxy clusters have 40x more mass in dark matter than stars and gas!</a:t>
            </a:r>
          </a:p>
        </p:txBody>
      </p:sp>
      <p:pic>
        <p:nvPicPr>
          <p:cNvPr id="5" name="Picture 4">
            <a:extLst>
              <a:ext uri="{FF2B5EF4-FFF2-40B4-BE49-F238E27FC236}">
                <a16:creationId xmlns:a16="http://schemas.microsoft.com/office/drawing/2014/main" id="{FBA7E819-020C-0F49-B5A7-019D2E0D2E52}"/>
              </a:ext>
            </a:extLst>
          </p:cNvPr>
          <p:cNvPicPr>
            <a:picLocks noChangeAspect="1"/>
          </p:cNvPicPr>
          <p:nvPr/>
        </p:nvPicPr>
        <p:blipFill>
          <a:blip r:embed="rId3"/>
          <a:stretch>
            <a:fillRect/>
          </a:stretch>
        </p:blipFill>
        <p:spPr>
          <a:xfrm>
            <a:off x="3276600" y="3581400"/>
            <a:ext cx="2235200" cy="1676400"/>
          </a:xfrm>
          <a:prstGeom prst="rect">
            <a:avLst/>
          </a:prstGeom>
        </p:spPr>
      </p:pic>
      <p:pic>
        <p:nvPicPr>
          <p:cNvPr id="6" name="Picture 5">
            <a:extLst>
              <a:ext uri="{FF2B5EF4-FFF2-40B4-BE49-F238E27FC236}">
                <a16:creationId xmlns:a16="http://schemas.microsoft.com/office/drawing/2014/main" id="{6B57BD7D-B47A-6C44-9EE6-FB15DCC6BEF8}"/>
              </a:ext>
            </a:extLst>
          </p:cNvPr>
          <p:cNvPicPr>
            <a:picLocks noChangeAspect="1"/>
          </p:cNvPicPr>
          <p:nvPr/>
        </p:nvPicPr>
        <p:blipFill>
          <a:blip r:embed="rId4"/>
          <a:stretch>
            <a:fillRect/>
          </a:stretch>
        </p:blipFill>
        <p:spPr>
          <a:xfrm>
            <a:off x="1828800" y="2540000"/>
            <a:ext cx="2192867" cy="1699472"/>
          </a:xfrm>
          <a:prstGeom prst="rect">
            <a:avLst/>
          </a:prstGeom>
        </p:spPr>
      </p:pic>
      <p:pic>
        <p:nvPicPr>
          <p:cNvPr id="7" name="Picture 6">
            <a:extLst>
              <a:ext uri="{FF2B5EF4-FFF2-40B4-BE49-F238E27FC236}">
                <a16:creationId xmlns:a16="http://schemas.microsoft.com/office/drawing/2014/main" id="{9432DF56-AEBF-3C4F-A2A2-A3DB84B934E9}"/>
              </a:ext>
            </a:extLst>
          </p:cNvPr>
          <p:cNvPicPr>
            <a:picLocks noChangeAspect="1"/>
          </p:cNvPicPr>
          <p:nvPr/>
        </p:nvPicPr>
        <p:blipFill>
          <a:blip r:embed="rId5"/>
          <a:stretch>
            <a:fillRect/>
          </a:stretch>
        </p:blipFill>
        <p:spPr>
          <a:xfrm>
            <a:off x="304800" y="1496272"/>
            <a:ext cx="1786467" cy="1786467"/>
          </a:xfrm>
          <a:prstGeom prst="rect">
            <a:avLst/>
          </a:prstGeom>
        </p:spPr>
      </p:pic>
    </p:spTree>
    <p:extLst>
      <p:ext uri="{BB962C8B-B14F-4D97-AF65-F5344CB8AC3E}">
        <p14:creationId xmlns:p14="http://schemas.microsoft.com/office/powerpoint/2010/main" val="3078227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21E5-15E6-A149-8392-893634BEBA41}"/>
              </a:ext>
            </a:extLst>
          </p:cNvPr>
          <p:cNvSpPr>
            <a:spLocks noGrp="1"/>
          </p:cNvSpPr>
          <p:nvPr>
            <p:ph type="title"/>
          </p:nvPr>
        </p:nvSpPr>
        <p:spPr/>
        <p:txBody>
          <a:bodyPr/>
          <a:lstStyle/>
          <a:p>
            <a:r>
              <a:rPr lang="en-US" dirty="0"/>
              <a:t>Interacting galaxy clusters</a:t>
            </a:r>
          </a:p>
        </p:txBody>
      </p:sp>
      <p:sp>
        <p:nvSpPr>
          <p:cNvPr id="3" name="Content Placeholder 2">
            <a:extLst>
              <a:ext uri="{FF2B5EF4-FFF2-40B4-BE49-F238E27FC236}">
                <a16:creationId xmlns:a16="http://schemas.microsoft.com/office/drawing/2014/main" id="{0A4F5CE2-37F7-3A43-A3F7-D47C9EE7BD6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A2980B2-6023-9941-B40E-1ED9F50153B1}"/>
              </a:ext>
            </a:extLst>
          </p:cNvPr>
          <p:cNvPicPr>
            <a:picLocks noChangeAspect="1"/>
          </p:cNvPicPr>
          <p:nvPr/>
        </p:nvPicPr>
        <p:blipFill>
          <a:blip r:embed="rId3"/>
          <a:stretch>
            <a:fillRect/>
          </a:stretch>
        </p:blipFill>
        <p:spPr>
          <a:xfrm>
            <a:off x="2123303" y="1143000"/>
            <a:ext cx="7945394" cy="5741789"/>
          </a:xfrm>
          <a:prstGeom prst="rect">
            <a:avLst/>
          </a:prstGeom>
        </p:spPr>
      </p:pic>
    </p:spTree>
    <p:extLst>
      <p:ext uri="{BB962C8B-B14F-4D97-AF65-F5344CB8AC3E}">
        <p14:creationId xmlns:p14="http://schemas.microsoft.com/office/powerpoint/2010/main" val="2343360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3FE7-0E5B-D84F-94A2-9EA8B423BE01}"/>
              </a:ext>
            </a:extLst>
          </p:cNvPr>
          <p:cNvSpPr>
            <a:spLocks noGrp="1"/>
          </p:cNvSpPr>
          <p:nvPr>
            <p:ph type="title"/>
          </p:nvPr>
        </p:nvSpPr>
        <p:spPr/>
        <p:txBody>
          <a:bodyPr/>
          <a:lstStyle/>
          <a:p>
            <a:r>
              <a:rPr lang="en-US" dirty="0"/>
              <a:t>What’s the (dark) matter?</a:t>
            </a:r>
          </a:p>
        </p:txBody>
      </p:sp>
      <p:sp>
        <p:nvSpPr>
          <p:cNvPr id="3" name="Content Placeholder 2">
            <a:extLst>
              <a:ext uri="{FF2B5EF4-FFF2-40B4-BE49-F238E27FC236}">
                <a16:creationId xmlns:a16="http://schemas.microsoft.com/office/drawing/2014/main" id="{D8D908A5-CF95-4443-B6A7-228E04154F08}"/>
              </a:ext>
            </a:extLst>
          </p:cNvPr>
          <p:cNvSpPr>
            <a:spLocks noGrp="1"/>
          </p:cNvSpPr>
          <p:nvPr>
            <p:ph idx="1"/>
          </p:nvPr>
        </p:nvSpPr>
        <p:spPr/>
        <p:txBody>
          <a:bodyPr/>
          <a:lstStyle/>
          <a:p>
            <a:r>
              <a:rPr lang="en-US" dirty="0"/>
              <a:t>Could be ordinary, could be extraordinary!</a:t>
            </a:r>
          </a:p>
          <a:p>
            <a:r>
              <a:rPr lang="en-US" dirty="0"/>
              <a:t>Ordinary matter, aka </a:t>
            </a:r>
            <a:r>
              <a:rPr lang="en-US" b="1" dirty="0"/>
              <a:t>baryonic</a:t>
            </a:r>
            <a:r>
              <a:rPr lang="en-US" dirty="0"/>
              <a:t> matter</a:t>
            </a:r>
          </a:p>
          <a:p>
            <a:pPr lvl="1"/>
            <a:r>
              <a:rPr lang="en-US" dirty="0"/>
              <a:t>Made of baryons, the category of particles that protons and neutrons are in</a:t>
            </a:r>
          </a:p>
          <a:p>
            <a:pPr lvl="1"/>
            <a:endParaRPr lang="en-US" dirty="0"/>
          </a:p>
          <a:p>
            <a:r>
              <a:rPr lang="en-US" dirty="0"/>
              <a:t>Exotic matter, </a:t>
            </a:r>
            <a:r>
              <a:rPr lang="en-US" b="1" dirty="0"/>
              <a:t>nonbaryonic</a:t>
            </a:r>
            <a:r>
              <a:rPr lang="en-US" dirty="0"/>
              <a:t>, includes particles in other categories</a:t>
            </a:r>
          </a:p>
          <a:p>
            <a:pPr lvl="1"/>
            <a:r>
              <a:rPr lang="en-US" dirty="0"/>
              <a:t>Leptons– include electrons, neutrinos</a:t>
            </a:r>
          </a:p>
        </p:txBody>
      </p:sp>
    </p:spTree>
    <p:extLst>
      <p:ext uri="{BB962C8B-B14F-4D97-AF65-F5344CB8AC3E}">
        <p14:creationId xmlns:p14="http://schemas.microsoft.com/office/powerpoint/2010/main" val="892939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CA45F-134F-134B-A1D6-05203DB44FBE}"/>
              </a:ext>
            </a:extLst>
          </p:cNvPr>
          <p:cNvSpPr>
            <a:spLocks noGrp="1"/>
          </p:cNvSpPr>
          <p:nvPr>
            <p:ph type="title"/>
          </p:nvPr>
        </p:nvSpPr>
        <p:spPr/>
        <p:txBody>
          <a:bodyPr/>
          <a:lstStyle/>
          <a:p>
            <a:r>
              <a:rPr lang="en-US" dirty="0"/>
              <a:t>How much do we need?</a:t>
            </a:r>
          </a:p>
        </p:txBody>
      </p:sp>
      <p:sp>
        <p:nvSpPr>
          <p:cNvPr id="3" name="Content Placeholder 2">
            <a:extLst>
              <a:ext uri="{FF2B5EF4-FFF2-40B4-BE49-F238E27FC236}">
                <a16:creationId xmlns:a16="http://schemas.microsoft.com/office/drawing/2014/main" id="{2B659888-580E-5347-8FC2-46598A058CD4}"/>
              </a:ext>
            </a:extLst>
          </p:cNvPr>
          <p:cNvSpPr>
            <a:spLocks noGrp="1"/>
          </p:cNvSpPr>
          <p:nvPr>
            <p:ph idx="1"/>
          </p:nvPr>
        </p:nvSpPr>
        <p:spPr/>
        <p:txBody>
          <a:bodyPr/>
          <a:lstStyle/>
          <a:p>
            <a:r>
              <a:rPr lang="en-US" dirty="0"/>
              <a:t>Let’s back up a step. Decades have shown we can’t observe it yet, only infer it, so let’s try to figure out how much of whatever it is we need based on the universe we observe and then go backwards to figure out what we have (based on Big Bang models) that’s about that much</a:t>
            </a:r>
          </a:p>
          <a:p>
            <a:endParaRPr lang="en-US" dirty="0"/>
          </a:p>
          <a:p>
            <a:r>
              <a:rPr lang="en-US" dirty="0"/>
              <a:t>To do this, let’s think about the geometry of the universe.</a:t>
            </a:r>
          </a:p>
        </p:txBody>
      </p:sp>
    </p:spTree>
    <p:extLst>
      <p:ext uri="{BB962C8B-B14F-4D97-AF65-F5344CB8AC3E}">
        <p14:creationId xmlns:p14="http://schemas.microsoft.com/office/powerpoint/2010/main" val="2817077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2A8-AF92-0445-9CD3-DDFB7CEFBE58}"/>
              </a:ext>
            </a:extLst>
          </p:cNvPr>
          <p:cNvSpPr>
            <a:spLocks noGrp="1"/>
          </p:cNvSpPr>
          <p:nvPr>
            <p:ph type="title"/>
          </p:nvPr>
        </p:nvSpPr>
        <p:spPr/>
        <p:txBody>
          <a:bodyPr/>
          <a:lstStyle/>
          <a:p>
            <a:pPr algn="l"/>
            <a:r>
              <a:rPr lang="en-US" dirty="0"/>
              <a:t>Geometry of the universe</a:t>
            </a:r>
          </a:p>
        </p:txBody>
      </p:sp>
      <p:sp>
        <p:nvSpPr>
          <p:cNvPr id="3" name="Content Placeholder 2">
            <a:extLst>
              <a:ext uri="{FF2B5EF4-FFF2-40B4-BE49-F238E27FC236}">
                <a16:creationId xmlns:a16="http://schemas.microsoft.com/office/drawing/2014/main" id="{267E56C2-00A3-6340-A50D-B4DF22009AE3}"/>
              </a:ext>
            </a:extLst>
          </p:cNvPr>
          <p:cNvSpPr>
            <a:spLocks noGrp="1"/>
          </p:cNvSpPr>
          <p:nvPr>
            <p:ph idx="1"/>
          </p:nvPr>
        </p:nvSpPr>
        <p:spPr>
          <a:xfrm>
            <a:off x="533400" y="1524000"/>
            <a:ext cx="6934200" cy="5334000"/>
          </a:xfrm>
        </p:spPr>
        <p:txBody>
          <a:bodyPr>
            <a:normAutofit fontScale="92500" lnSpcReduction="10000"/>
          </a:bodyPr>
          <a:lstStyle/>
          <a:p>
            <a:r>
              <a:rPr lang="en-US" dirty="0"/>
              <a:t>Einstein’s theory of general relativity notes mass distorts space-time</a:t>
            </a:r>
          </a:p>
          <a:p>
            <a:r>
              <a:rPr lang="en-US" dirty="0"/>
              <a:t>GR predicts that geometry of universe depends on the distribution of matter and energy in the universe</a:t>
            </a:r>
          </a:p>
          <a:p>
            <a:pPr lvl="1"/>
            <a:r>
              <a:rPr lang="en-US" dirty="0"/>
              <a:t>Critical density is defined as where the universe won’t continue to expand indefinitely, but won’t collapse back onto itself, either</a:t>
            </a:r>
          </a:p>
          <a:p>
            <a:pPr lvl="1"/>
            <a:r>
              <a:rPr lang="en-US" dirty="0"/>
              <a:t>Flat</a:t>
            </a:r>
          </a:p>
          <a:p>
            <a:pPr lvl="2"/>
            <a:r>
              <a:rPr lang="en-US" dirty="0"/>
              <a:t>Combined density of matter and energy close to a critical value</a:t>
            </a:r>
          </a:p>
          <a:p>
            <a:pPr lvl="1"/>
            <a:r>
              <a:rPr lang="en-US" dirty="0"/>
              <a:t>Spherical</a:t>
            </a:r>
          </a:p>
          <a:p>
            <a:pPr lvl="2"/>
            <a:r>
              <a:rPr lang="en-US" dirty="0"/>
              <a:t>Average density greater than critical density</a:t>
            </a:r>
          </a:p>
          <a:p>
            <a:pPr lvl="1"/>
            <a:r>
              <a:rPr lang="en-US" dirty="0"/>
              <a:t>Saddle-shaped</a:t>
            </a:r>
          </a:p>
          <a:p>
            <a:pPr lvl="2"/>
            <a:r>
              <a:rPr lang="en-US" dirty="0"/>
              <a:t>Average density less than critical density</a:t>
            </a:r>
          </a:p>
        </p:txBody>
      </p:sp>
      <p:pic>
        <p:nvPicPr>
          <p:cNvPr id="7" name="Picture 6">
            <a:extLst>
              <a:ext uri="{FF2B5EF4-FFF2-40B4-BE49-F238E27FC236}">
                <a16:creationId xmlns:a16="http://schemas.microsoft.com/office/drawing/2014/main" id="{3A279B5E-43B5-C64B-9784-D72A9D855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152400"/>
            <a:ext cx="3962400" cy="6629400"/>
          </a:xfrm>
          <a:prstGeom prst="rect">
            <a:avLst/>
          </a:prstGeom>
        </p:spPr>
      </p:pic>
    </p:spTree>
    <p:extLst>
      <p:ext uri="{BB962C8B-B14F-4D97-AF65-F5344CB8AC3E}">
        <p14:creationId xmlns:p14="http://schemas.microsoft.com/office/powerpoint/2010/main" val="2305492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F93BD-CAE1-EB41-A131-E0F8B83535C8}"/>
              </a:ext>
            </a:extLst>
          </p:cNvPr>
          <p:cNvSpPr>
            <a:spLocks noGrp="1"/>
          </p:cNvSpPr>
          <p:nvPr>
            <p:ph type="title"/>
          </p:nvPr>
        </p:nvSpPr>
        <p:spPr/>
        <p:txBody>
          <a:bodyPr/>
          <a:lstStyle/>
          <a:p>
            <a:r>
              <a:rPr lang="en-US" dirty="0"/>
              <a:t>Geometry of the universe</a:t>
            </a:r>
          </a:p>
        </p:txBody>
      </p:sp>
      <p:sp>
        <p:nvSpPr>
          <p:cNvPr id="3" name="Content Placeholder 2">
            <a:extLst>
              <a:ext uri="{FF2B5EF4-FFF2-40B4-BE49-F238E27FC236}">
                <a16:creationId xmlns:a16="http://schemas.microsoft.com/office/drawing/2014/main" id="{E273F42F-D846-EF43-853A-3295CA63972A}"/>
              </a:ext>
            </a:extLst>
          </p:cNvPr>
          <p:cNvSpPr>
            <a:spLocks noGrp="1"/>
          </p:cNvSpPr>
          <p:nvPr>
            <p:ph idx="1"/>
          </p:nvPr>
        </p:nvSpPr>
        <p:spPr/>
        <p:txBody>
          <a:bodyPr/>
          <a:lstStyle/>
          <a:p>
            <a:r>
              <a:rPr lang="en-US" dirty="0"/>
              <a:t>So, ok. We think we’re in a “flat” universe—we hope so, anyway.  Alternatives aren’t super:</a:t>
            </a:r>
          </a:p>
          <a:p>
            <a:pPr lvl="1"/>
            <a:r>
              <a:rPr lang="en-US" dirty="0"/>
              <a:t>Closed geometry would mean universe’s fate is to collapse back in on itself: gravity wins</a:t>
            </a:r>
          </a:p>
          <a:p>
            <a:pPr lvl="1"/>
            <a:r>
              <a:rPr lang="en-US" dirty="0"/>
              <a:t>Open geometry would mean universe’s fate is to expand forever: dark energy wins</a:t>
            </a:r>
          </a:p>
          <a:p>
            <a:pPr marL="0" indent="0">
              <a:buNone/>
            </a:pPr>
            <a:endParaRPr lang="en-US" dirty="0"/>
          </a:p>
          <a:p>
            <a:pPr marL="0" indent="0">
              <a:buNone/>
            </a:pPr>
            <a:r>
              <a:rPr lang="en-US" dirty="0"/>
              <a:t>We’ll talk about implications for the fate of the universe in a few slides…</a:t>
            </a:r>
          </a:p>
          <a:p>
            <a:pPr marL="0" indent="0">
              <a:buNone/>
            </a:pPr>
            <a:r>
              <a:rPr lang="en-US" dirty="0"/>
              <a:t>but for now, we need to use criticality to figure out if we have enough of anything to account for dark matter!</a:t>
            </a:r>
          </a:p>
          <a:p>
            <a:endParaRPr lang="en-US" dirty="0"/>
          </a:p>
        </p:txBody>
      </p:sp>
      <p:pic>
        <p:nvPicPr>
          <p:cNvPr id="4" name="Picture 3">
            <a:extLst>
              <a:ext uri="{FF2B5EF4-FFF2-40B4-BE49-F238E27FC236}">
                <a16:creationId xmlns:a16="http://schemas.microsoft.com/office/drawing/2014/main" id="{7202F2A6-A460-1549-AD8D-49F9DB27E8CC}"/>
              </a:ext>
            </a:extLst>
          </p:cNvPr>
          <p:cNvPicPr>
            <a:picLocks noChangeAspect="1"/>
          </p:cNvPicPr>
          <p:nvPr/>
        </p:nvPicPr>
        <p:blipFill rotWithShape="1">
          <a:blip r:embed="rId3">
            <a:extLst>
              <a:ext uri="{28A0092B-C50C-407E-A947-70E740481C1C}">
                <a14:useLocalDpi xmlns:a14="http://schemas.microsoft.com/office/drawing/2010/main" val="0"/>
              </a:ext>
            </a:extLst>
          </a:blip>
          <a:srcRect b="73563"/>
          <a:stretch/>
        </p:blipFill>
        <p:spPr>
          <a:xfrm>
            <a:off x="8077200" y="4953000"/>
            <a:ext cx="3962400" cy="1752600"/>
          </a:xfrm>
          <a:prstGeom prst="rect">
            <a:avLst/>
          </a:prstGeom>
        </p:spPr>
      </p:pic>
    </p:spTree>
    <p:extLst>
      <p:ext uri="{BB962C8B-B14F-4D97-AF65-F5344CB8AC3E}">
        <p14:creationId xmlns:p14="http://schemas.microsoft.com/office/powerpoint/2010/main" val="246645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1EB2-F9CC-BC4E-9B37-EC4093DC6676}"/>
              </a:ext>
            </a:extLst>
          </p:cNvPr>
          <p:cNvSpPr>
            <a:spLocks noGrp="1"/>
          </p:cNvSpPr>
          <p:nvPr>
            <p:ph type="title"/>
          </p:nvPr>
        </p:nvSpPr>
        <p:spPr/>
        <p:txBody>
          <a:bodyPr/>
          <a:lstStyle/>
          <a:p>
            <a:r>
              <a:rPr lang="en-US" dirty="0"/>
              <a:t>How much do we need?</a:t>
            </a:r>
          </a:p>
        </p:txBody>
      </p:sp>
      <p:sp>
        <p:nvSpPr>
          <p:cNvPr id="3" name="Content Placeholder 2">
            <a:extLst>
              <a:ext uri="{FF2B5EF4-FFF2-40B4-BE49-F238E27FC236}">
                <a16:creationId xmlns:a16="http://schemas.microsoft.com/office/drawing/2014/main" id="{95AFAAEC-CA6E-3F45-8D25-60F9758E3BD8}"/>
              </a:ext>
            </a:extLst>
          </p:cNvPr>
          <p:cNvSpPr>
            <a:spLocks noGrp="1"/>
          </p:cNvSpPr>
          <p:nvPr>
            <p:ph idx="1"/>
          </p:nvPr>
        </p:nvSpPr>
        <p:spPr/>
        <p:txBody>
          <a:bodyPr/>
          <a:lstStyle/>
          <a:p>
            <a:r>
              <a:rPr lang="en-US" dirty="0"/>
              <a:t>Measuring mass, calculating a volume it occupies, you obtain average density</a:t>
            </a:r>
          </a:p>
          <a:p>
            <a:pPr lvl="1"/>
            <a:r>
              <a:rPr lang="en-US" dirty="0"/>
              <a:t>This is done for dark matter, stars, gas</a:t>
            </a:r>
          </a:p>
          <a:p>
            <a:pPr lvl="1"/>
            <a:r>
              <a:rPr lang="en-US" dirty="0"/>
              <a:t>These densities then compared to the </a:t>
            </a:r>
            <a:r>
              <a:rPr lang="en-US" i="1" dirty="0"/>
              <a:t>critical</a:t>
            </a:r>
            <a:r>
              <a:rPr lang="en-US" dirty="0"/>
              <a:t> density needed for universe to be flat</a:t>
            </a:r>
          </a:p>
          <a:p>
            <a:pPr lvl="1"/>
            <a:endParaRPr lang="en-US" dirty="0"/>
          </a:p>
          <a:p>
            <a:r>
              <a:rPr lang="en-US" dirty="0"/>
              <a:t>Average densities we observe are:</a:t>
            </a:r>
          </a:p>
          <a:p>
            <a:pPr lvl="1"/>
            <a:r>
              <a:rPr lang="en-US" dirty="0"/>
              <a:t>Stars: 0.5% of critical density</a:t>
            </a:r>
          </a:p>
          <a:p>
            <a:pPr lvl="1"/>
            <a:r>
              <a:rPr lang="en-US" dirty="0"/>
              <a:t>Dark matter: 25% of critical density</a:t>
            </a:r>
          </a:p>
          <a:p>
            <a:endParaRPr lang="en-US" dirty="0"/>
          </a:p>
        </p:txBody>
      </p:sp>
    </p:spTree>
    <p:extLst>
      <p:ext uri="{BB962C8B-B14F-4D97-AF65-F5344CB8AC3E}">
        <p14:creationId xmlns:p14="http://schemas.microsoft.com/office/powerpoint/2010/main" val="3985332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41675-0931-3B46-B1FC-35E6CC609C89}"/>
              </a:ext>
            </a:extLst>
          </p:cNvPr>
          <p:cNvSpPr>
            <a:spLocks noGrp="1"/>
          </p:cNvSpPr>
          <p:nvPr>
            <p:ph type="title"/>
          </p:nvPr>
        </p:nvSpPr>
        <p:spPr>
          <a:xfrm>
            <a:off x="533400" y="152400"/>
            <a:ext cx="11125200" cy="534068"/>
          </a:xfrm>
        </p:spPr>
        <p:txBody>
          <a:bodyPr>
            <a:normAutofit fontScale="90000"/>
          </a:bodyPr>
          <a:lstStyle/>
          <a:p>
            <a:r>
              <a:rPr lang="en-US" dirty="0"/>
              <a:t>Notes on midterm 2</a:t>
            </a:r>
          </a:p>
        </p:txBody>
      </p:sp>
      <p:sp>
        <p:nvSpPr>
          <p:cNvPr id="3" name="Content Placeholder 2">
            <a:extLst>
              <a:ext uri="{FF2B5EF4-FFF2-40B4-BE49-F238E27FC236}">
                <a16:creationId xmlns:a16="http://schemas.microsoft.com/office/drawing/2014/main" id="{ACDB48B2-F3AE-A64D-9549-E78481AC2138}"/>
              </a:ext>
            </a:extLst>
          </p:cNvPr>
          <p:cNvSpPr>
            <a:spLocks noGrp="1"/>
          </p:cNvSpPr>
          <p:nvPr>
            <p:ph idx="1"/>
          </p:nvPr>
        </p:nvSpPr>
        <p:spPr>
          <a:xfrm>
            <a:off x="533400" y="838200"/>
            <a:ext cx="11125200" cy="4216027"/>
          </a:xfrm>
        </p:spPr>
        <p:txBody>
          <a:bodyPr/>
          <a:lstStyle/>
          <a:p>
            <a:r>
              <a:rPr lang="en-US" dirty="0"/>
              <a:t>Yep, I said books/notes/internet were fair game. But, caveat emptor… (buyer beware)</a:t>
            </a:r>
          </a:p>
          <a:p>
            <a:pPr lvl="1"/>
            <a:r>
              <a:rPr lang="en-US" dirty="0"/>
              <a:t>Online tools aren’t always correct (this luminosity calculator is off by a few percent)</a:t>
            </a:r>
          </a:p>
          <a:p>
            <a:pPr lvl="1"/>
            <a:r>
              <a:rPr lang="en-US" dirty="0"/>
              <a:t>You have to show your work for credit</a:t>
            </a:r>
          </a:p>
          <a:p>
            <a:pPr lvl="1"/>
            <a:r>
              <a:rPr lang="en-US" dirty="0"/>
              <a:t>Use tools like this (and Wolfram Alpha) to </a:t>
            </a:r>
            <a:r>
              <a:rPr lang="en-US" b="1" dirty="0"/>
              <a:t>check</a:t>
            </a:r>
            <a:r>
              <a:rPr lang="en-US" dirty="0"/>
              <a:t>, and be sure you can show the math</a:t>
            </a:r>
          </a:p>
          <a:p>
            <a:pPr lvl="1"/>
            <a:r>
              <a:rPr lang="en-US" dirty="0"/>
              <a:t>Please don’t scare your profs. I spent a solid hour trying to figure out why so many students had exactly the same just barely wrong luminosities for the first short answer question (out to five decimal places, even…)</a:t>
            </a:r>
          </a:p>
          <a:p>
            <a:pPr lvl="1"/>
            <a:endParaRPr lang="en-US" dirty="0"/>
          </a:p>
        </p:txBody>
      </p:sp>
      <p:pic>
        <p:nvPicPr>
          <p:cNvPr id="5" name="Picture 4">
            <a:extLst>
              <a:ext uri="{FF2B5EF4-FFF2-40B4-BE49-F238E27FC236}">
                <a16:creationId xmlns:a16="http://schemas.microsoft.com/office/drawing/2014/main" id="{5CDB9BCF-9935-234F-B3C5-BD6412D0C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0490" y="4561740"/>
            <a:ext cx="2442082" cy="2279650"/>
          </a:xfrm>
          <a:prstGeom prst="rect">
            <a:avLst/>
          </a:prstGeom>
        </p:spPr>
      </p:pic>
      <p:pic>
        <p:nvPicPr>
          <p:cNvPr id="7" name="Picture 6">
            <a:extLst>
              <a:ext uri="{FF2B5EF4-FFF2-40B4-BE49-F238E27FC236}">
                <a16:creationId xmlns:a16="http://schemas.microsoft.com/office/drawing/2014/main" id="{8D7EA5D6-0B08-1240-8BBC-36E918BAA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3782382"/>
            <a:ext cx="2680515" cy="2543690"/>
          </a:xfrm>
          <a:prstGeom prst="rect">
            <a:avLst/>
          </a:prstGeom>
        </p:spPr>
      </p:pic>
      <p:pic>
        <p:nvPicPr>
          <p:cNvPr id="9" name="Picture 8">
            <a:extLst>
              <a:ext uri="{FF2B5EF4-FFF2-40B4-BE49-F238E27FC236}">
                <a16:creationId xmlns:a16="http://schemas.microsoft.com/office/drawing/2014/main" id="{F772F668-0D1F-8E4C-AD5F-B14131CE15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4250" y="4167393"/>
            <a:ext cx="2686050" cy="2476106"/>
          </a:xfrm>
          <a:prstGeom prst="rect">
            <a:avLst/>
          </a:prstGeom>
        </p:spPr>
      </p:pic>
      <p:pic>
        <p:nvPicPr>
          <p:cNvPr id="11" name="Picture 10">
            <a:extLst>
              <a:ext uri="{FF2B5EF4-FFF2-40B4-BE49-F238E27FC236}">
                <a16:creationId xmlns:a16="http://schemas.microsoft.com/office/drawing/2014/main" id="{8DD84366-EFA1-3943-854C-A90C85285C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060" y="3782382"/>
            <a:ext cx="2460380" cy="2273300"/>
          </a:xfrm>
          <a:prstGeom prst="rect">
            <a:avLst/>
          </a:prstGeom>
        </p:spPr>
      </p:pic>
    </p:spTree>
    <p:extLst>
      <p:ext uri="{BB962C8B-B14F-4D97-AF65-F5344CB8AC3E}">
        <p14:creationId xmlns:p14="http://schemas.microsoft.com/office/powerpoint/2010/main" val="1240038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78CC-0081-074E-8EF7-498BB390C022}"/>
              </a:ext>
            </a:extLst>
          </p:cNvPr>
          <p:cNvSpPr>
            <a:spLocks noGrp="1"/>
          </p:cNvSpPr>
          <p:nvPr>
            <p:ph type="title"/>
          </p:nvPr>
        </p:nvSpPr>
        <p:spPr/>
        <p:txBody>
          <a:bodyPr/>
          <a:lstStyle/>
          <a:p>
            <a:r>
              <a:rPr lang="en-US" dirty="0"/>
              <a:t>How much do we have?</a:t>
            </a:r>
          </a:p>
        </p:txBody>
      </p:sp>
      <p:sp>
        <p:nvSpPr>
          <p:cNvPr id="3" name="Content Placeholder 2">
            <a:extLst>
              <a:ext uri="{FF2B5EF4-FFF2-40B4-BE49-F238E27FC236}">
                <a16:creationId xmlns:a16="http://schemas.microsoft.com/office/drawing/2014/main" id="{6F32FD35-A4B9-F849-9F8A-0A682674D432}"/>
              </a:ext>
            </a:extLst>
          </p:cNvPr>
          <p:cNvSpPr>
            <a:spLocks noGrp="1"/>
          </p:cNvSpPr>
          <p:nvPr>
            <p:ph idx="1"/>
          </p:nvPr>
        </p:nvSpPr>
        <p:spPr/>
        <p:txBody>
          <a:bodyPr/>
          <a:lstStyle/>
          <a:p>
            <a:r>
              <a:rPr lang="en-US" dirty="0"/>
              <a:t>Ok, so let’s take stock of what’s in the universe pantry</a:t>
            </a:r>
          </a:p>
          <a:p>
            <a:pPr lvl="1"/>
            <a:r>
              <a:rPr lang="en-US" dirty="0"/>
              <a:t>5% of critical density: baryonic matter</a:t>
            </a:r>
          </a:p>
          <a:p>
            <a:pPr lvl="2"/>
            <a:r>
              <a:rPr lang="en-US" dirty="0"/>
              <a:t>Big Bang nucleosynthesis predictions</a:t>
            </a:r>
          </a:p>
          <a:p>
            <a:pPr lvl="2"/>
            <a:r>
              <a:rPr lang="en-US" dirty="0"/>
              <a:t>CMB observations (variations in temperature are mapping variations in density)</a:t>
            </a:r>
          </a:p>
          <a:p>
            <a:pPr lvl="2"/>
            <a:r>
              <a:rPr lang="en-US" dirty="0"/>
              <a:t>Not enough!</a:t>
            </a:r>
          </a:p>
          <a:p>
            <a:pPr lvl="1"/>
            <a:r>
              <a:rPr lang="en-US" dirty="0"/>
              <a:t>[unknown]% of critical density: nonbaryonic matter</a:t>
            </a:r>
          </a:p>
          <a:p>
            <a:pPr lvl="1"/>
            <a:r>
              <a:rPr lang="en-US" dirty="0"/>
              <a:t> </a:t>
            </a:r>
          </a:p>
        </p:txBody>
      </p:sp>
    </p:spTree>
    <p:extLst>
      <p:ext uri="{BB962C8B-B14F-4D97-AF65-F5344CB8AC3E}">
        <p14:creationId xmlns:p14="http://schemas.microsoft.com/office/powerpoint/2010/main" val="609983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7F73D-5E10-3340-81B4-3DCDB75E26CF}"/>
              </a:ext>
            </a:extLst>
          </p:cNvPr>
          <p:cNvSpPr>
            <a:spLocks noGrp="1"/>
          </p:cNvSpPr>
          <p:nvPr>
            <p:ph type="title"/>
          </p:nvPr>
        </p:nvSpPr>
        <p:spPr/>
        <p:txBody>
          <a:bodyPr/>
          <a:lstStyle/>
          <a:p>
            <a:r>
              <a:rPr lang="en-US" dirty="0"/>
              <a:t>How much do we have?</a:t>
            </a:r>
          </a:p>
        </p:txBody>
      </p:sp>
      <p:sp>
        <p:nvSpPr>
          <p:cNvPr id="3" name="Content Placeholder 2">
            <a:extLst>
              <a:ext uri="{FF2B5EF4-FFF2-40B4-BE49-F238E27FC236}">
                <a16:creationId xmlns:a16="http://schemas.microsoft.com/office/drawing/2014/main" id="{B57BCAB7-52D1-FB48-9BF7-3DD9E0FEF906}"/>
              </a:ext>
            </a:extLst>
          </p:cNvPr>
          <p:cNvSpPr>
            <a:spLocks noGrp="1"/>
          </p:cNvSpPr>
          <p:nvPr>
            <p:ph idx="1"/>
          </p:nvPr>
        </p:nvSpPr>
        <p:spPr/>
        <p:txBody>
          <a:bodyPr/>
          <a:lstStyle/>
          <a:p>
            <a:r>
              <a:rPr lang="en-US" dirty="0"/>
              <a:t>Nonbaryonic matter: we don’t really know </a:t>
            </a:r>
          </a:p>
          <a:p>
            <a:pPr lvl="1"/>
            <a:r>
              <a:rPr lang="en-US" dirty="0"/>
              <a:t>What it is </a:t>
            </a:r>
          </a:p>
          <a:p>
            <a:pPr lvl="1"/>
            <a:r>
              <a:rPr lang="en-US" dirty="0"/>
              <a:t>How much of it we have</a:t>
            </a:r>
          </a:p>
          <a:p>
            <a:pPr lvl="1"/>
            <a:r>
              <a:rPr lang="en-US" dirty="0"/>
              <a:t>So it’s a great candidate for dark matter!</a:t>
            </a:r>
          </a:p>
          <a:p>
            <a:pPr lvl="1"/>
            <a:endParaRPr lang="en-US" dirty="0"/>
          </a:p>
          <a:p>
            <a:r>
              <a:rPr lang="en-US" dirty="0"/>
              <a:t>We have some ideas, though.</a:t>
            </a:r>
          </a:p>
          <a:p>
            <a:pPr lvl="1"/>
            <a:endParaRPr lang="en-US" dirty="0"/>
          </a:p>
        </p:txBody>
      </p:sp>
    </p:spTree>
    <p:extLst>
      <p:ext uri="{BB962C8B-B14F-4D97-AF65-F5344CB8AC3E}">
        <p14:creationId xmlns:p14="http://schemas.microsoft.com/office/powerpoint/2010/main" val="1666797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606BB-52FE-B04F-B5E1-740A190B46DF}"/>
              </a:ext>
            </a:extLst>
          </p:cNvPr>
          <p:cNvSpPr>
            <a:spLocks noGrp="1"/>
          </p:cNvSpPr>
          <p:nvPr>
            <p:ph type="title"/>
          </p:nvPr>
        </p:nvSpPr>
        <p:spPr/>
        <p:txBody>
          <a:bodyPr/>
          <a:lstStyle/>
          <a:p>
            <a:r>
              <a:rPr lang="en-US" dirty="0"/>
              <a:t>Nonbaryonic dark matter candidates</a:t>
            </a:r>
          </a:p>
        </p:txBody>
      </p:sp>
      <p:sp>
        <p:nvSpPr>
          <p:cNvPr id="3" name="Content Placeholder 2">
            <a:extLst>
              <a:ext uri="{FF2B5EF4-FFF2-40B4-BE49-F238E27FC236}">
                <a16:creationId xmlns:a16="http://schemas.microsoft.com/office/drawing/2014/main" id="{84073857-07C8-9143-8CA1-1B5168A7A07E}"/>
              </a:ext>
            </a:extLst>
          </p:cNvPr>
          <p:cNvSpPr>
            <a:spLocks noGrp="1"/>
          </p:cNvSpPr>
          <p:nvPr>
            <p:ph idx="1"/>
          </p:nvPr>
        </p:nvSpPr>
        <p:spPr>
          <a:xfrm>
            <a:off x="533400" y="1524000"/>
            <a:ext cx="11125200" cy="5334000"/>
          </a:xfrm>
        </p:spPr>
        <p:txBody>
          <a:bodyPr/>
          <a:lstStyle/>
          <a:p>
            <a:r>
              <a:rPr lang="en-US" dirty="0"/>
              <a:t>Neutrinos</a:t>
            </a:r>
          </a:p>
          <a:p>
            <a:pPr lvl="1"/>
            <a:r>
              <a:rPr lang="en-US" dirty="0"/>
              <a:t>There are a lot of ‘</a:t>
            </a:r>
            <a:r>
              <a:rPr lang="en-US" dirty="0" err="1"/>
              <a:t>em</a:t>
            </a:r>
            <a:endParaRPr lang="en-US" dirty="0"/>
          </a:p>
          <a:p>
            <a:pPr lvl="1"/>
            <a:r>
              <a:rPr lang="en-US" dirty="0"/>
              <a:t>But they interact weakly, would pass through those clusters of galaxies unfazed </a:t>
            </a:r>
          </a:p>
          <a:p>
            <a:pPr lvl="1"/>
            <a:r>
              <a:rPr lang="en-US" dirty="0"/>
              <a:t>…ok but what about, like neutrinos, but heavier and slower?</a:t>
            </a:r>
          </a:p>
          <a:p>
            <a:r>
              <a:rPr lang="en-US" dirty="0"/>
              <a:t>WIMPs: Weakly Interacting “Massive” Particles</a:t>
            </a:r>
          </a:p>
          <a:p>
            <a:pPr lvl="1"/>
            <a:r>
              <a:rPr lang="en-US" dirty="0"/>
              <a:t>Not really massive, but massive enough for our missing matter problem</a:t>
            </a:r>
          </a:p>
          <a:p>
            <a:pPr lvl="1"/>
            <a:r>
              <a:rPr lang="en-US" dirty="0"/>
              <a:t>Mutual gravity might hold a bunch of them together</a:t>
            </a:r>
          </a:p>
          <a:p>
            <a:pPr lvl="1"/>
            <a:r>
              <a:rPr lang="en-US" dirty="0"/>
              <a:t>Completely invisible in all wavelengths</a:t>
            </a:r>
          </a:p>
          <a:p>
            <a:pPr lvl="1"/>
            <a:endParaRPr lang="en-US" dirty="0"/>
          </a:p>
          <a:p>
            <a:pPr marL="0" indent="0">
              <a:buNone/>
            </a:pPr>
            <a:r>
              <a:rPr lang="en-US" dirty="0"/>
              <a:t>Winner winner, </a:t>
            </a:r>
            <a:r>
              <a:rPr lang="en-US" dirty="0" err="1"/>
              <a:t>WIMPy</a:t>
            </a:r>
            <a:r>
              <a:rPr lang="en-US" dirty="0"/>
              <a:t> dinner… we have a leading candidate!</a:t>
            </a:r>
          </a:p>
          <a:p>
            <a:pPr marL="0" indent="0">
              <a:buNone/>
            </a:pPr>
            <a:r>
              <a:rPr lang="en-US" dirty="0"/>
              <a:t>Today in science– Large Hadron Collider searching for evidence of WIMPs</a:t>
            </a:r>
          </a:p>
        </p:txBody>
      </p:sp>
    </p:spTree>
    <p:extLst>
      <p:ext uri="{BB962C8B-B14F-4D97-AF65-F5344CB8AC3E}">
        <p14:creationId xmlns:p14="http://schemas.microsoft.com/office/powerpoint/2010/main" val="3445993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0019-E798-4542-BC91-3BFF1C45AAC7}"/>
              </a:ext>
            </a:extLst>
          </p:cNvPr>
          <p:cNvSpPr>
            <a:spLocks noGrp="1"/>
          </p:cNvSpPr>
          <p:nvPr>
            <p:ph type="title"/>
          </p:nvPr>
        </p:nvSpPr>
        <p:spPr/>
        <p:txBody>
          <a:bodyPr/>
          <a:lstStyle/>
          <a:p>
            <a:r>
              <a:rPr lang="en-US" dirty="0"/>
              <a:t>Structure of the universe</a:t>
            </a:r>
          </a:p>
        </p:txBody>
      </p:sp>
      <p:sp>
        <p:nvSpPr>
          <p:cNvPr id="3" name="Content Placeholder 2">
            <a:extLst>
              <a:ext uri="{FF2B5EF4-FFF2-40B4-BE49-F238E27FC236}">
                <a16:creationId xmlns:a16="http://schemas.microsoft.com/office/drawing/2014/main" id="{47DC9E61-8B35-CC42-B769-7933BEE19A50}"/>
              </a:ext>
            </a:extLst>
          </p:cNvPr>
          <p:cNvSpPr>
            <a:spLocks noGrp="1"/>
          </p:cNvSpPr>
          <p:nvPr>
            <p:ph idx="1"/>
          </p:nvPr>
        </p:nvSpPr>
        <p:spPr/>
        <p:txBody>
          <a:bodyPr/>
          <a:lstStyle/>
          <a:p>
            <a:r>
              <a:rPr lang="en-US" dirty="0"/>
              <a:t>Dark matter handily solves an interesting problem: how did structure first form in the universe, anyway? </a:t>
            </a:r>
          </a:p>
          <a:p>
            <a:pPr lvl="1"/>
            <a:r>
              <a:rPr lang="en-US" dirty="0"/>
              <a:t>Gravity is locally winning over expansion of universe: solar system, Milky Way, Local Group and clusters of galaxies not being pulled apart by dark energy-driven expansion</a:t>
            </a:r>
          </a:p>
          <a:p>
            <a:endParaRPr lang="en-US" dirty="0"/>
          </a:p>
        </p:txBody>
      </p:sp>
      <p:pic>
        <p:nvPicPr>
          <p:cNvPr id="4" name="Picture 3">
            <a:extLst>
              <a:ext uri="{FF2B5EF4-FFF2-40B4-BE49-F238E27FC236}">
                <a16:creationId xmlns:a16="http://schemas.microsoft.com/office/drawing/2014/main" id="{07161C1C-1F0D-7747-945C-4EA34930EC4B}"/>
              </a:ext>
            </a:extLst>
          </p:cNvPr>
          <p:cNvPicPr>
            <a:picLocks noChangeAspect="1"/>
          </p:cNvPicPr>
          <p:nvPr/>
        </p:nvPicPr>
        <p:blipFill>
          <a:blip r:embed="rId3"/>
          <a:stretch>
            <a:fillRect/>
          </a:stretch>
        </p:blipFill>
        <p:spPr>
          <a:xfrm>
            <a:off x="7730067" y="4635500"/>
            <a:ext cx="4445000" cy="2222500"/>
          </a:xfrm>
          <a:prstGeom prst="rect">
            <a:avLst/>
          </a:prstGeom>
        </p:spPr>
      </p:pic>
    </p:spTree>
    <p:extLst>
      <p:ext uri="{BB962C8B-B14F-4D97-AF65-F5344CB8AC3E}">
        <p14:creationId xmlns:p14="http://schemas.microsoft.com/office/powerpoint/2010/main" val="1081300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5F24-CBEB-F541-8B7C-35C1A6EA2FF1}"/>
              </a:ext>
            </a:extLst>
          </p:cNvPr>
          <p:cNvSpPr>
            <a:spLocks noGrp="1"/>
          </p:cNvSpPr>
          <p:nvPr>
            <p:ph type="title"/>
          </p:nvPr>
        </p:nvSpPr>
        <p:spPr/>
        <p:txBody>
          <a:bodyPr/>
          <a:lstStyle/>
          <a:p>
            <a:r>
              <a:rPr lang="en-US" dirty="0"/>
              <a:t>Structure of the universe</a:t>
            </a:r>
          </a:p>
        </p:txBody>
      </p:sp>
      <p:sp>
        <p:nvSpPr>
          <p:cNvPr id="3" name="Content Placeholder 2">
            <a:extLst>
              <a:ext uri="{FF2B5EF4-FFF2-40B4-BE49-F238E27FC236}">
                <a16:creationId xmlns:a16="http://schemas.microsoft.com/office/drawing/2014/main" id="{74B9DBB7-82EA-854C-B5A1-8FA9511F8F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2E1F043-4F06-464F-AAD6-E0464730D550}"/>
              </a:ext>
            </a:extLst>
          </p:cNvPr>
          <p:cNvPicPr>
            <a:picLocks noChangeAspect="1"/>
          </p:cNvPicPr>
          <p:nvPr/>
        </p:nvPicPr>
        <p:blipFill>
          <a:blip r:embed="rId3"/>
          <a:stretch>
            <a:fillRect/>
          </a:stretch>
        </p:blipFill>
        <p:spPr>
          <a:xfrm>
            <a:off x="4971101" y="1295400"/>
            <a:ext cx="6382699" cy="4787024"/>
          </a:xfrm>
          <a:prstGeom prst="rect">
            <a:avLst/>
          </a:prstGeom>
        </p:spPr>
      </p:pic>
      <p:pic>
        <p:nvPicPr>
          <p:cNvPr id="5" name="Picture 3">
            <a:extLst>
              <a:ext uri="{FF2B5EF4-FFF2-40B4-BE49-F238E27FC236}">
                <a16:creationId xmlns:a16="http://schemas.microsoft.com/office/drawing/2014/main" id="{966DD2A5-59C8-7845-9FFD-C24358EAF7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226" y="3176266"/>
            <a:ext cx="3558628" cy="353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91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8675D-8FCE-FC4C-AA12-E5567C658070}"/>
              </a:ext>
            </a:extLst>
          </p:cNvPr>
          <p:cNvSpPr>
            <a:spLocks noGrp="1"/>
          </p:cNvSpPr>
          <p:nvPr>
            <p:ph type="title"/>
          </p:nvPr>
        </p:nvSpPr>
        <p:spPr/>
        <p:txBody>
          <a:bodyPr/>
          <a:lstStyle/>
          <a:p>
            <a:r>
              <a:rPr lang="en-US" dirty="0"/>
              <a:t>The fate of the universe</a:t>
            </a:r>
          </a:p>
        </p:txBody>
      </p:sp>
      <p:sp>
        <p:nvSpPr>
          <p:cNvPr id="3" name="Content Placeholder 2">
            <a:extLst>
              <a:ext uri="{FF2B5EF4-FFF2-40B4-BE49-F238E27FC236}">
                <a16:creationId xmlns:a16="http://schemas.microsoft.com/office/drawing/2014/main" id="{15DA6F0D-5A78-9142-AA91-6C41110367AF}"/>
              </a:ext>
            </a:extLst>
          </p:cNvPr>
          <p:cNvSpPr>
            <a:spLocks noGrp="1"/>
          </p:cNvSpPr>
          <p:nvPr>
            <p:ph idx="1"/>
          </p:nvPr>
        </p:nvSpPr>
        <p:spPr>
          <a:xfrm>
            <a:off x="533400" y="1524000"/>
            <a:ext cx="11125200" cy="5486400"/>
          </a:xfrm>
        </p:spPr>
        <p:txBody>
          <a:bodyPr/>
          <a:lstStyle/>
          <a:p>
            <a:r>
              <a:rPr lang="en-US" dirty="0"/>
              <a:t>Another balance being struck between two forces, inward vs outward:</a:t>
            </a:r>
          </a:p>
          <a:p>
            <a:pPr lvl="1"/>
            <a:r>
              <a:rPr lang="en-US" dirty="0"/>
              <a:t>Gravity </a:t>
            </a:r>
          </a:p>
          <a:p>
            <a:pPr lvl="1"/>
            <a:r>
              <a:rPr lang="en-US" dirty="0"/>
              <a:t>Expansion</a:t>
            </a:r>
          </a:p>
          <a:p>
            <a:pPr lvl="1"/>
            <a:endParaRPr lang="en-US" dirty="0"/>
          </a:p>
        </p:txBody>
      </p:sp>
      <p:pic>
        <p:nvPicPr>
          <p:cNvPr id="5" name="Picture 4">
            <a:extLst>
              <a:ext uri="{FF2B5EF4-FFF2-40B4-BE49-F238E27FC236}">
                <a16:creationId xmlns:a16="http://schemas.microsoft.com/office/drawing/2014/main" id="{1B9981C5-D6C9-F347-9A85-59C4E84829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2057400"/>
            <a:ext cx="7890933" cy="4638983"/>
          </a:xfrm>
          <a:prstGeom prst="rect">
            <a:avLst/>
          </a:prstGeom>
        </p:spPr>
      </p:pic>
    </p:spTree>
    <p:extLst>
      <p:ext uri="{BB962C8B-B14F-4D97-AF65-F5344CB8AC3E}">
        <p14:creationId xmlns:p14="http://schemas.microsoft.com/office/powerpoint/2010/main" val="2766121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537F6-6010-9543-B325-0F5D1B15F211}"/>
              </a:ext>
            </a:extLst>
          </p:cNvPr>
          <p:cNvSpPr>
            <a:spLocks noGrp="1"/>
          </p:cNvSpPr>
          <p:nvPr>
            <p:ph type="title"/>
          </p:nvPr>
        </p:nvSpPr>
        <p:spPr/>
        <p:txBody>
          <a:bodyPr/>
          <a:lstStyle/>
          <a:p>
            <a:r>
              <a:rPr lang="en-US" dirty="0"/>
              <a:t>The fate of the universe</a:t>
            </a:r>
          </a:p>
        </p:txBody>
      </p:sp>
      <p:pic>
        <p:nvPicPr>
          <p:cNvPr id="5" name="Content Placeholder 4">
            <a:extLst>
              <a:ext uri="{FF2B5EF4-FFF2-40B4-BE49-F238E27FC236}">
                <a16:creationId xmlns:a16="http://schemas.microsoft.com/office/drawing/2014/main" id="{ABABE20E-F6C6-AE40-A5E4-3770C08526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43200" y="1011487"/>
            <a:ext cx="6705600" cy="5922713"/>
          </a:xfrm>
        </p:spPr>
      </p:pic>
    </p:spTree>
    <p:extLst>
      <p:ext uri="{BB962C8B-B14F-4D97-AF65-F5344CB8AC3E}">
        <p14:creationId xmlns:p14="http://schemas.microsoft.com/office/powerpoint/2010/main" val="335650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CA620-80B1-174D-AB26-0256D7919C76}"/>
              </a:ext>
            </a:extLst>
          </p:cNvPr>
          <p:cNvSpPr>
            <a:spLocks noGrp="1"/>
          </p:cNvSpPr>
          <p:nvPr>
            <p:ph type="title"/>
          </p:nvPr>
        </p:nvSpPr>
        <p:spPr/>
        <p:txBody>
          <a:bodyPr/>
          <a:lstStyle/>
          <a:p>
            <a:r>
              <a:rPr lang="en-US" dirty="0"/>
              <a:t>Accelerating universe?</a:t>
            </a:r>
          </a:p>
        </p:txBody>
      </p:sp>
      <p:sp>
        <p:nvSpPr>
          <p:cNvPr id="3" name="Content Placeholder 2">
            <a:extLst>
              <a:ext uri="{FF2B5EF4-FFF2-40B4-BE49-F238E27FC236}">
                <a16:creationId xmlns:a16="http://schemas.microsoft.com/office/drawing/2014/main" id="{FA947B75-6DC0-724F-9CD9-4C1C263E9211}"/>
              </a:ext>
            </a:extLst>
          </p:cNvPr>
          <p:cNvSpPr>
            <a:spLocks noGrp="1"/>
          </p:cNvSpPr>
          <p:nvPr>
            <p:ph idx="1"/>
          </p:nvPr>
        </p:nvSpPr>
        <p:spPr>
          <a:xfrm>
            <a:off x="533400" y="1524000"/>
            <a:ext cx="7162800" cy="4216027"/>
          </a:xfrm>
        </p:spPr>
        <p:txBody>
          <a:bodyPr/>
          <a:lstStyle/>
          <a:p>
            <a:r>
              <a:rPr lang="en-US" dirty="0"/>
              <a:t>Acceleration discovered in 1998</a:t>
            </a:r>
          </a:p>
          <a:p>
            <a:r>
              <a:rPr lang="en-US" dirty="0"/>
              <a:t>Nobel prize for discovery in 2011</a:t>
            </a:r>
          </a:p>
          <a:p>
            <a:r>
              <a:rPr lang="en-US" dirty="0"/>
              <a:t>Acceleration must mean there’s some force driving expansion: dark energy!</a:t>
            </a:r>
          </a:p>
        </p:txBody>
      </p:sp>
      <p:pic>
        <p:nvPicPr>
          <p:cNvPr id="4" name="Content Placeholder 4">
            <a:extLst>
              <a:ext uri="{FF2B5EF4-FFF2-40B4-BE49-F238E27FC236}">
                <a16:creationId xmlns:a16="http://schemas.microsoft.com/office/drawing/2014/main" id="{ED8600FF-D483-EC46-8216-1251DB243F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001000" y="1905000"/>
            <a:ext cx="3529821"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311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137C4-7BA5-4941-BED0-03CB0088D296}"/>
              </a:ext>
            </a:extLst>
          </p:cNvPr>
          <p:cNvSpPr>
            <a:spLocks noGrp="1"/>
          </p:cNvSpPr>
          <p:nvPr>
            <p:ph type="title"/>
          </p:nvPr>
        </p:nvSpPr>
        <p:spPr/>
        <p:txBody>
          <a:bodyPr/>
          <a:lstStyle/>
          <a:p>
            <a:r>
              <a:rPr lang="en-US" dirty="0"/>
              <a:t>…fate of the universe?</a:t>
            </a:r>
          </a:p>
        </p:txBody>
      </p:sp>
      <p:sp>
        <p:nvSpPr>
          <p:cNvPr id="6" name="Content Placeholder 5">
            <a:extLst>
              <a:ext uri="{FF2B5EF4-FFF2-40B4-BE49-F238E27FC236}">
                <a16:creationId xmlns:a16="http://schemas.microsoft.com/office/drawing/2014/main" id="{98EDEFD4-DA8A-AE44-A8B2-F94B0D5A9B52}"/>
              </a:ext>
            </a:extLst>
          </p:cNvPr>
          <p:cNvSpPr>
            <a:spLocks noGrp="1"/>
          </p:cNvSpPr>
          <p:nvPr>
            <p:ph sz="half" idx="1"/>
          </p:nvPr>
        </p:nvSpPr>
        <p:spPr/>
        <p:txBody>
          <a:bodyPr/>
          <a:lstStyle/>
          <a:p>
            <a:r>
              <a:rPr lang="en-US" dirty="0"/>
              <a:t>As we know from everything we’ve studied to this point, expansion means cooling. What if dark energy ultimately wins and pulls everything so far apart, and stars stop forming, and the whole universe goes quiet, cold, and dark?</a:t>
            </a:r>
          </a:p>
          <a:p>
            <a:pPr lvl="1"/>
            <a:r>
              <a:rPr lang="en-US" dirty="0"/>
              <a:t>This is, counterintuitively, called the </a:t>
            </a:r>
            <a:r>
              <a:rPr lang="en-US" i="1" dirty="0"/>
              <a:t>heat death of the universe</a:t>
            </a:r>
            <a:r>
              <a:rPr lang="en-US" dirty="0"/>
              <a:t>.  (As in, there is no heat left)</a:t>
            </a:r>
          </a:p>
        </p:txBody>
      </p:sp>
      <p:sp>
        <p:nvSpPr>
          <p:cNvPr id="8" name="Content Placeholder 7">
            <a:extLst>
              <a:ext uri="{FF2B5EF4-FFF2-40B4-BE49-F238E27FC236}">
                <a16:creationId xmlns:a16="http://schemas.microsoft.com/office/drawing/2014/main" id="{FF3B1BD9-86DD-F748-B456-AF85900027FD}"/>
              </a:ext>
            </a:extLst>
          </p:cNvPr>
          <p:cNvSpPr>
            <a:spLocks noGrp="1"/>
          </p:cNvSpPr>
          <p:nvPr>
            <p:ph sz="half" idx="2"/>
          </p:nvPr>
        </p:nvSpPr>
        <p:spPr/>
        <p:txBody>
          <a:bodyPr/>
          <a:lstStyle/>
          <a:p>
            <a:r>
              <a:rPr lang="en-US" dirty="0"/>
              <a:t>This is all so bleak; help us, Carl!</a:t>
            </a:r>
          </a:p>
          <a:p>
            <a:endParaRPr lang="en-US" dirty="0"/>
          </a:p>
          <a:p>
            <a:pPr marL="0" indent="0">
              <a:buNone/>
            </a:pPr>
            <a:r>
              <a:rPr lang="en-US" sz="2000" dirty="0"/>
              <a:t>"The basic problem is easily stated … The problem is that the universe is expanding, and there's not enough matter in it to stop the expansion. After a while, no new galaxies, no new stars, no new planets, no newly arisen lifeforms—just the same old crowd. Everything's getting run-down. It'll be boring. So in Cygnus A we're testing out the technology to make something new … Sometime later we might want to close off a piece of the universe and prevent space from getting more and more empty as the </a:t>
            </a:r>
            <a:r>
              <a:rPr lang="en-US" sz="2000" dirty="0" err="1"/>
              <a:t>aeons</a:t>
            </a:r>
            <a:r>
              <a:rPr lang="en-US" sz="2000" dirty="0"/>
              <a:t> pass. Increasing the local matter density's the way to do it, of course."</a:t>
            </a:r>
          </a:p>
        </p:txBody>
      </p:sp>
      <p:pic>
        <p:nvPicPr>
          <p:cNvPr id="7" name="Picture 6">
            <a:extLst>
              <a:ext uri="{FF2B5EF4-FFF2-40B4-BE49-F238E27FC236}">
                <a16:creationId xmlns:a16="http://schemas.microsoft.com/office/drawing/2014/main" id="{942F5141-03DB-DE44-96CD-D42A5C285A97}"/>
              </a:ext>
            </a:extLst>
          </p:cNvPr>
          <p:cNvPicPr>
            <a:picLocks noChangeAspect="1"/>
          </p:cNvPicPr>
          <p:nvPr/>
        </p:nvPicPr>
        <p:blipFill>
          <a:blip r:embed="rId3">
            <a:grayscl/>
            <a:extLst>
              <a:ext uri="{BEBA8EAE-BF5A-486C-A8C5-ECC9F3942E4B}">
                <a14:imgProps xmlns:a14="http://schemas.microsoft.com/office/drawing/2010/main">
                  <a14:imgLayer>
                    <a14:imgEffect>
                      <a14:brightnessContrast bright="20000" contrast="-20000"/>
                    </a14:imgEffect>
                  </a14:imgLayer>
                </a14:imgProps>
              </a:ext>
            </a:extLst>
          </a:blip>
          <a:stretch>
            <a:fillRect/>
          </a:stretch>
        </p:blipFill>
        <p:spPr>
          <a:xfrm>
            <a:off x="2514600" y="4419600"/>
            <a:ext cx="1981200" cy="2347914"/>
          </a:xfrm>
          <a:prstGeom prst="rect">
            <a:avLst/>
          </a:prstGeom>
        </p:spPr>
      </p:pic>
    </p:spTree>
    <p:extLst>
      <p:ext uri="{BB962C8B-B14F-4D97-AF65-F5344CB8AC3E}">
        <p14:creationId xmlns:p14="http://schemas.microsoft.com/office/powerpoint/2010/main" val="173484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66B6-2C7D-484C-ADD2-C7A4C8E42106}"/>
              </a:ext>
            </a:extLst>
          </p:cNvPr>
          <p:cNvSpPr>
            <a:spLocks noGrp="1"/>
          </p:cNvSpPr>
          <p:nvPr>
            <p:ph idx="1"/>
          </p:nvPr>
        </p:nvSpPr>
        <p:spPr/>
        <p:txBody>
          <a:bodyPr/>
          <a:lstStyle/>
          <a:p>
            <a:r>
              <a:rPr lang="en-US" dirty="0"/>
              <a:t>Ok, *that* question</a:t>
            </a:r>
          </a:p>
        </p:txBody>
      </p:sp>
      <p:pic>
        <p:nvPicPr>
          <p:cNvPr id="4" name="Picture 3">
            <a:extLst>
              <a:ext uri="{FF2B5EF4-FFF2-40B4-BE49-F238E27FC236}">
                <a16:creationId xmlns:a16="http://schemas.microsoft.com/office/drawing/2014/main" id="{E8B9DF1C-ED3C-594B-824F-8D0DB5DC5637}"/>
              </a:ext>
            </a:extLst>
          </p:cNvPr>
          <p:cNvPicPr>
            <a:picLocks noChangeAspect="1"/>
          </p:cNvPicPr>
          <p:nvPr/>
        </p:nvPicPr>
        <p:blipFill>
          <a:blip r:embed="rId3"/>
          <a:stretch>
            <a:fillRect/>
          </a:stretch>
        </p:blipFill>
        <p:spPr>
          <a:xfrm>
            <a:off x="4495800" y="0"/>
            <a:ext cx="7525320" cy="6858000"/>
          </a:xfrm>
          <a:prstGeom prst="rect">
            <a:avLst/>
          </a:prstGeom>
        </p:spPr>
      </p:pic>
    </p:spTree>
    <p:extLst>
      <p:ext uri="{BB962C8B-B14F-4D97-AF65-F5344CB8AC3E}">
        <p14:creationId xmlns:p14="http://schemas.microsoft.com/office/powerpoint/2010/main" val="118590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BF7E-6CC6-3C49-90E5-12FC9A0CF628}"/>
              </a:ext>
            </a:extLst>
          </p:cNvPr>
          <p:cNvSpPr>
            <a:spLocks noGrp="1"/>
          </p:cNvSpPr>
          <p:nvPr>
            <p:ph type="title"/>
          </p:nvPr>
        </p:nvSpPr>
        <p:spPr/>
        <p:txBody>
          <a:bodyPr/>
          <a:lstStyle/>
          <a:p>
            <a:r>
              <a:rPr lang="en-US" dirty="0"/>
              <a:t>Notes on midterm 2</a:t>
            </a:r>
          </a:p>
        </p:txBody>
      </p:sp>
      <p:sp>
        <p:nvSpPr>
          <p:cNvPr id="3" name="Content Placeholder 2">
            <a:extLst>
              <a:ext uri="{FF2B5EF4-FFF2-40B4-BE49-F238E27FC236}">
                <a16:creationId xmlns:a16="http://schemas.microsoft.com/office/drawing/2014/main" id="{C255F339-BB47-6A40-8BAF-1C32D53F55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5C18C9B-5A5D-EC45-9F72-0A023688CD1D}"/>
              </a:ext>
            </a:extLst>
          </p:cNvPr>
          <p:cNvPicPr>
            <a:picLocks noChangeAspect="1"/>
          </p:cNvPicPr>
          <p:nvPr/>
        </p:nvPicPr>
        <p:blipFill>
          <a:blip r:embed="rId3"/>
          <a:stretch>
            <a:fillRect/>
          </a:stretch>
        </p:blipFill>
        <p:spPr>
          <a:xfrm>
            <a:off x="6233231" y="1871497"/>
            <a:ext cx="5412669" cy="3987233"/>
          </a:xfrm>
          <a:prstGeom prst="rect">
            <a:avLst/>
          </a:prstGeom>
        </p:spPr>
      </p:pic>
      <p:pic>
        <p:nvPicPr>
          <p:cNvPr id="6" name="Picture 5">
            <a:extLst>
              <a:ext uri="{FF2B5EF4-FFF2-40B4-BE49-F238E27FC236}">
                <a16:creationId xmlns:a16="http://schemas.microsoft.com/office/drawing/2014/main" id="{E094B2CB-12B9-2D42-A982-3050FC85BDE8}"/>
              </a:ext>
            </a:extLst>
          </p:cNvPr>
          <p:cNvPicPr>
            <a:picLocks noChangeAspect="1"/>
          </p:cNvPicPr>
          <p:nvPr/>
        </p:nvPicPr>
        <p:blipFill>
          <a:blip r:embed="rId4"/>
          <a:stretch>
            <a:fillRect/>
          </a:stretch>
        </p:blipFill>
        <p:spPr>
          <a:xfrm>
            <a:off x="762000" y="1871497"/>
            <a:ext cx="5105400" cy="3995530"/>
          </a:xfrm>
          <a:prstGeom prst="rect">
            <a:avLst/>
          </a:prstGeom>
        </p:spPr>
      </p:pic>
    </p:spTree>
    <p:extLst>
      <p:ext uri="{BB962C8B-B14F-4D97-AF65-F5344CB8AC3E}">
        <p14:creationId xmlns:p14="http://schemas.microsoft.com/office/powerpoint/2010/main" val="2682756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12231-19F6-064E-938F-6DBE6D492C9A}"/>
              </a:ext>
            </a:extLst>
          </p:cNvPr>
          <p:cNvSpPr>
            <a:spLocks noGrp="1"/>
          </p:cNvSpPr>
          <p:nvPr>
            <p:ph type="title"/>
          </p:nvPr>
        </p:nvSpPr>
        <p:spPr/>
        <p:txBody>
          <a:bodyPr/>
          <a:lstStyle/>
          <a:p>
            <a:r>
              <a:rPr lang="en-US" dirty="0"/>
              <a:t>Notes on midterm 2</a:t>
            </a:r>
          </a:p>
        </p:txBody>
      </p:sp>
      <p:sp>
        <p:nvSpPr>
          <p:cNvPr id="3" name="Content Placeholder 2">
            <a:extLst>
              <a:ext uri="{FF2B5EF4-FFF2-40B4-BE49-F238E27FC236}">
                <a16:creationId xmlns:a16="http://schemas.microsoft.com/office/drawing/2014/main" id="{46D2F51F-8C7A-5D42-9E5F-00FA1AB47839}"/>
              </a:ext>
            </a:extLst>
          </p:cNvPr>
          <p:cNvSpPr>
            <a:spLocks noGrp="1"/>
          </p:cNvSpPr>
          <p:nvPr>
            <p:ph idx="1"/>
          </p:nvPr>
        </p:nvSpPr>
        <p:spPr>
          <a:xfrm>
            <a:off x="533400" y="1524000"/>
            <a:ext cx="5181600" cy="5105400"/>
          </a:xfrm>
        </p:spPr>
        <p:txBody>
          <a:bodyPr>
            <a:normAutofit/>
          </a:bodyPr>
          <a:lstStyle/>
          <a:p>
            <a:r>
              <a:rPr lang="en-US" dirty="0"/>
              <a:t>Here’s what we’re going to do—time is limited!</a:t>
            </a:r>
          </a:p>
          <a:p>
            <a:pPr lvl="1"/>
            <a:r>
              <a:rPr lang="en-US" dirty="0"/>
              <a:t>Group corrections</a:t>
            </a:r>
          </a:p>
          <a:p>
            <a:pPr lvl="1"/>
            <a:r>
              <a:rPr lang="en-US" dirty="0"/>
              <a:t>Get into groups of </a:t>
            </a:r>
            <a:r>
              <a:rPr lang="en-US" b="1" dirty="0"/>
              <a:t>at least 4</a:t>
            </a:r>
          </a:p>
          <a:p>
            <a:pPr lvl="1"/>
            <a:r>
              <a:rPr lang="en-US" dirty="0"/>
              <a:t>E-mail me a group answer sheet + short answers/bonuses written up</a:t>
            </a:r>
          </a:p>
          <a:p>
            <a:pPr lvl="1"/>
            <a:r>
              <a:rPr lang="en-US" dirty="0"/>
              <a:t>I will average your group test grade with your solo grade (unless your solo grade was higher)</a:t>
            </a:r>
          </a:p>
          <a:p>
            <a:pPr lvl="1"/>
            <a:r>
              <a:rPr lang="en-US" b="1" dirty="0"/>
              <a:t>E-mail me these corrections by 11/29</a:t>
            </a:r>
          </a:p>
        </p:txBody>
      </p:sp>
      <p:pic>
        <p:nvPicPr>
          <p:cNvPr id="4" name="Picture 3">
            <a:extLst>
              <a:ext uri="{FF2B5EF4-FFF2-40B4-BE49-F238E27FC236}">
                <a16:creationId xmlns:a16="http://schemas.microsoft.com/office/drawing/2014/main" id="{E7D99398-BEF5-C640-B92F-3FB9BD5DCD95}"/>
              </a:ext>
            </a:extLst>
          </p:cNvPr>
          <p:cNvPicPr>
            <a:picLocks noChangeAspect="1"/>
          </p:cNvPicPr>
          <p:nvPr/>
        </p:nvPicPr>
        <p:blipFill>
          <a:blip r:embed="rId3"/>
          <a:stretch>
            <a:fillRect/>
          </a:stretch>
        </p:blipFill>
        <p:spPr>
          <a:xfrm>
            <a:off x="5902158" y="1752600"/>
            <a:ext cx="5740400" cy="4282153"/>
          </a:xfrm>
          <a:prstGeom prst="rect">
            <a:avLst/>
          </a:prstGeom>
        </p:spPr>
      </p:pic>
    </p:spTree>
    <p:extLst>
      <p:ext uri="{BB962C8B-B14F-4D97-AF65-F5344CB8AC3E}">
        <p14:creationId xmlns:p14="http://schemas.microsoft.com/office/powerpoint/2010/main" val="343043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31BA-19A7-C64E-BAC7-29F3B0504760}"/>
              </a:ext>
            </a:extLst>
          </p:cNvPr>
          <p:cNvSpPr>
            <a:spLocks noGrp="1"/>
          </p:cNvSpPr>
          <p:nvPr>
            <p:ph type="title"/>
          </p:nvPr>
        </p:nvSpPr>
        <p:spPr/>
        <p:txBody>
          <a:bodyPr/>
          <a:lstStyle/>
          <a:p>
            <a:r>
              <a:rPr lang="en-US" dirty="0"/>
              <a:t>Homework notes</a:t>
            </a:r>
          </a:p>
        </p:txBody>
      </p:sp>
      <p:sp>
        <p:nvSpPr>
          <p:cNvPr id="3" name="Content Placeholder 2">
            <a:extLst>
              <a:ext uri="{FF2B5EF4-FFF2-40B4-BE49-F238E27FC236}">
                <a16:creationId xmlns:a16="http://schemas.microsoft.com/office/drawing/2014/main" id="{FE669396-51E1-6C4C-873A-0F070BB7834F}"/>
              </a:ext>
            </a:extLst>
          </p:cNvPr>
          <p:cNvSpPr>
            <a:spLocks noGrp="1"/>
          </p:cNvSpPr>
          <p:nvPr>
            <p:ph idx="1"/>
          </p:nvPr>
        </p:nvSpPr>
        <p:spPr>
          <a:xfrm>
            <a:off x="533400" y="1524000"/>
            <a:ext cx="4876800" cy="4216027"/>
          </a:xfrm>
        </p:spPr>
        <p:txBody>
          <a:bodyPr/>
          <a:lstStyle/>
          <a:p>
            <a:r>
              <a:rPr lang="en-US" dirty="0"/>
              <a:t>Oops on Chapter 20- interactive graphic won’t load</a:t>
            </a:r>
          </a:p>
          <a:p>
            <a:r>
              <a:rPr lang="en-US" dirty="0"/>
              <a:t>All the questions are about Hubble’s law- you can use figure from the book (20.21) to answer the questions:</a:t>
            </a:r>
          </a:p>
        </p:txBody>
      </p:sp>
      <p:pic>
        <p:nvPicPr>
          <p:cNvPr id="4" name="Picture 3">
            <a:extLst>
              <a:ext uri="{FF2B5EF4-FFF2-40B4-BE49-F238E27FC236}">
                <a16:creationId xmlns:a16="http://schemas.microsoft.com/office/drawing/2014/main" id="{2116FF10-F2FE-8F4C-A669-4EBC28E29D5E}"/>
              </a:ext>
            </a:extLst>
          </p:cNvPr>
          <p:cNvPicPr>
            <a:picLocks noChangeAspect="1"/>
          </p:cNvPicPr>
          <p:nvPr/>
        </p:nvPicPr>
        <p:blipFill>
          <a:blip r:embed="rId3"/>
          <a:stretch>
            <a:fillRect/>
          </a:stretch>
        </p:blipFill>
        <p:spPr>
          <a:xfrm>
            <a:off x="5486400" y="1295400"/>
            <a:ext cx="5943600" cy="3594491"/>
          </a:xfrm>
          <a:prstGeom prst="rect">
            <a:avLst/>
          </a:prstGeom>
        </p:spPr>
      </p:pic>
      <p:pic>
        <p:nvPicPr>
          <p:cNvPr id="6" name="Picture 5">
            <a:extLst>
              <a:ext uri="{FF2B5EF4-FFF2-40B4-BE49-F238E27FC236}">
                <a16:creationId xmlns:a16="http://schemas.microsoft.com/office/drawing/2014/main" id="{B3735155-EC3C-D94A-BA7E-2EAA752AC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25" y="3505200"/>
            <a:ext cx="3435350" cy="3173899"/>
          </a:xfrm>
          <a:prstGeom prst="rect">
            <a:avLst/>
          </a:prstGeom>
        </p:spPr>
      </p:pic>
    </p:spTree>
    <p:extLst>
      <p:ext uri="{BB962C8B-B14F-4D97-AF65-F5344CB8AC3E}">
        <p14:creationId xmlns:p14="http://schemas.microsoft.com/office/powerpoint/2010/main" val="2423154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1675-722F-B240-B356-C84A48C00FC4}"/>
              </a:ext>
            </a:extLst>
          </p:cNvPr>
          <p:cNvSpPr>
            <a:spLocks noGrp="1"/>
          </p:cNvSpPr>
          <p:nvPr>
            <p:ph type="title"/>
          </p:nvPr>
        </p:nvSpPr>
        <p:spPr/>
        <p:txBody>
          <a:bodyPr/>
          <a:lstStyle/>
          <a:p>
            <a:r>
              <a:rPr lang="en-US" dirty="0"/>
              <a:t>Last class notes—clickers </a:t>
            </a:r>
          </a:p>
        </p:txBody>
      </p:sp>
      <p:sp>
        <p:nvSpPr>
          <p:cNvPr id="3" name="Content Placeholder 2">
            <a:extLst>
              <a:ext uri="{FF2B5EF4-FFF2-40B4-BE49-F238E27FC236}">
                <a16:creationId xmlns:a16="http://schemas.microsoft.com/office/drawing/2014/main" id="{1DCEA4BD-AAAB-7A45-A4CA-08D0295134D6}"/>
              </a:ext>
            </a:extLst>
          </p:cNvPr>
          <p:cNvSpPr>
            <a:spLocks noGrp="1"/>
          </p:cNvSpPr>
          <p:nvPr>
            <p:ph idx="1"/>
          </p:nvPr>
        </p:nvSpPr>
        <p:spPr/>
        <p:txBody>
          <a:bodyPr/>
          <a:lstStyle/>
          <a:p>
            <a:r>
              <a:rPr lang="en-US" dirty="0"/>
              <a:t>Bring your clickers to the last two classes- turning them in Tuesday 11/27! </a:t>
            </a:r>
          </a:p>
          <a:p>
            <a:r>
              <a:rPr lang="en-US" dirty="0"/>
              <a:t>If you forget to return it, Physics department puts a $10 hold on your account</a:t>
            </a:r>
          </a:p>
          <a:p>
            <a:r>
              <a:rPr lang="en-US" dirty="0"/>
              <a:t>I don’t know what badness this leads to, probably registration issues, graduation issues.. </a:t>
            </a:r>
            <a:r>
              <a:rPr lang="en-US" dirty="0" err="1"/>
              <a:t>Pls</a:t>
            </a:r>
            <a:r>
              <a:rPr lang="en-US" dirty="0"/>
              <a:t> return clickers</a:t>
            </a:r>
          </a:p>
        </p:txBody>
      </p:sp>
      <p:pic>
        <p:nvPicPr>
          <p:cNvPr id="4" name="Picture 3">
            <a:extLst>
              <a:ext uri="{FF2B5EF4-FFF2-40B4-BE49-F238E27FC236}">
                <a16:creationId xmlns:a16="http://schemas.microsoft.com/office/drawing/2014/main" id="{AE03EDE1-1239-A744-A138-8A5CFD578E47}"/>
              </a:ext>
            </a:extLst>
          </p:cNvPr>
          <p:cNvPicPr>
            <a:picLocks noChangeAspect="1"/>
          </p:cNvPicPr>
          <p:nvPr/>
        </p:nvPicPr>
        <p:blipFill>
          <a:blip r:embed="rId3"/>
          <a:stretch>
            <a:fillRect/>
          </a:stretch>
        </p:blipFill>
        <p:spPr>
          <a:xfrm>
            <a:off x="8763000" y="4495800"/>
            <a:ext cx="3343276" cy="2224393"/>
          </a:xfrm>
          <a:prstGeom prst="rect">
            <a:avLst/>
          </a:prstGeom>
        </p:spPr>
      </p:pic>
      <p:pic>
        <p:nvPicPr>
          <p:cNvPr id="5" name="Picture 4">
            <a:extLst>
              <a:ext uri="{FF2B5EF4-FFF2-40B4-BE49-F238E27FC236}">
                <a16:creationId xmlns:a16="http://schemas.microsoft.com/office/drawing/2014/main" id="{07BD2D90-5A15-5D41-AD4B-A21346BBFD5C}"/>
              </a:ext>
            </a:extLst>
          </p:cNvPr>
          <p:cNvPicPr>
            <a:picLocks noChangeAspect="1"/>
          </p:cNvPicPr>
          <p:nvPr/>
        </p:nvPicPr>
        <p:blipFill>
          <a:blip r:embed="rId4"/>
          <a:stretch>
            <a:fillRect/>
          </a:stretch>
        </p:blipFill>
        <p:spPr>
          <a:xfrm>
            <a:off x="5943600" y="5188195"/>
            <a:ext cx="2655294" cy="1495940"/>
          </a:xfrm>
          <a:prstGeom prst="rect">
            <a:avLst/>
          </a:prstGeom>
        </p:spPr>
      </p:pic>
    </p:spTree>
    <p:extLst>
      <p:ext uri="{BB962C8B-B14F-4D97-AF65-F5344CB8AC3E}">
        <p14:creationId xmlns:p14="http://schemas.microsoft.com/office/powerpoint/2010/main" val="2592351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995E-58B5-EF4C-8DDC-208EC5685F98}"/>
              </a:ext>
            </a:extLst>
          </p:cNvPr>
          <p:cNvSpPr>
            <a:spLocks noGrp="1"/>
          </p:cNvSpPr>
          <p:nvPr>
            <p:ph type="title"/>
          </p:nvPr>
        </p:nvSpPr>
        <p:spPr/>
        <p:txBody>
          <a:bodyPr/>
          <a:lstStyle/>
          <a:p>
            <a:r>
              <a:rPr lang="en-US" dirty="0"/>
              <a:t>Notes on the final!</a:t>
            </a:r>
          </a:p>
        </p:txBody>
      </p:sp>
      <p:sp>
        <p:nvSpPr>
          <p:cNvPr id="3" name="Content Placeholder 2">
            <a:extLst>
              <a:ext uri="{FF2B5EF4-FFF2-40B4-BE49-F238E27FC236}">
                <a16:creationId xmlns:a16="http://schemas.microsoft.com/office/drawing/2014/main" id="{DA5D776B-5D6E-EC46-9C6F-C13B6F2D7671}"/>
              </a:ext>
            </a:extLst>
          </p:cNvPr>
          <p:cNvSpPr>
            <a:spLocks noGrp="1"/>
          </p:cNvSpPr>
          <p:nvPr>
            <p:ph idx="1"/>
          </p:nvPr>
        </p:nvSpPr>
        <p:spPr/>
        <p:txBody>
          <a:bodyPr/>
          <a:lstStyle/>
          <a:p>
            <a:r>
              <a:rPr lang="en-US" dirty="0"/>
              <a:t>Will be Tuesday, December 4</a:t>
            </a:r>
            <a:r>
              <a:rPr lang="en-US" baseline="30000" dirty="0"/>
              <a:t>th</a:t>
            </a:r>
            <a:r>
              <a:rPr lang="en-US" dirty="0"/>
              <a:t>, from 12-3pm in this room</a:t>
            </a:r>
          </a:p>
          <a:p>
            <a:r>
              <a:rPr lang="en-US" dirty="0"/>
              <a:t>It will not take 3 hours.</a:t>
            </a:r>
          </a:p>
          <a:p>
            <a:r>
              <a:rPr lang="en-US" dirty="0"/>
              <a:t>Bring your books (or e-text)</a:t>
            </a:r>
          </a:p>
          <a:p>
            <a:endParaRPr lang="en-US" dirty="0"/>
          </a:p>
        </p:txBody>
      </p:sp>
    </p:spTree>
    <p:extLst>
      <p:ext uri="{BB962C8B-B14F-4D97-AF65-F5344CB8AC3E}">
        <p14:creationId xmlns:p14="http://schemas.microsoft.com/office/powerpoint/2010/main" val="3842365176"/>
      </p:ext>
    </p:extLst>
  </p:cSld>
  <p:clrMapOvr>
    <a:masterClrMapping/>
  </p:clrMapOvr>
</p:sld>
</file>

<file path=ppt/theme/theme1.xml><?xml version="1.0" encoding="utf-8"?>
<a:theme xmlns:a="http://schemas.openxmlformats.org/drawingml/2006/main" name="Parce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lecture_template" id="{501A024C-3313-E744-849F-877DBA7D5E64}" vid="{6F19F048-4B34-BA4A-8946-E48CB446328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12218</TotalTime>
  <Words>2940</Words>
  <Application>Microsoft Macintosh PowerPoint</Application>
  <PresentationFormat>Widescreen</PresentationFormat>
  <Paragraphs>312</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ＭＳ Ｐゴシック</vt:lpstr>
      <vt:lpstr>Arial</vt:lpstr>
      <vt:lpstr>Cambria Math</vt:lpstr>
      <vt:lpstr>Gill Sans MT</vt:lpstr>
      <vt:lpstr>Times</vt:lpstr>
      <vt:lpstr>Wingdings</vt:lpstr>
      <vt:lpstr>Parcel</vt:lpstr>
      <vt:lpstr>Please come up and get your graded second midterm!</vt:lpstr>
      <vt:lpstr>Notes on midterm 2</vt:lpstr>
      <vt:lpstr>Notes on midterm 2</vt:lpstr>
      <vt:lpstr>PowerPoint Presentation</vt:lpstr>
      <vt:lpstr>Notes on midterm 2</vt:lpstr>
      <vt:lpstr>Notes on midterm 2</vt:lpstr>
      <vt:lpstr>Homework notes</vt:lpstr>
      <vt:lpstr>Last class notes—clickers </vt:lpstr>
      <vt:lpstr>Notes on the final!</vt:lpstr>
      <vt:lpstr>A few more notes on the Big Bang</vt:lpstr>
      <vt:lpstr>Dark matter, dark energy, the fate of the universe</vt:lpstr>
      <vt:lpstr>What is the universe made of?</vt:lpstr>
      <vt:lpstr>What is the universe made of?</vt:lpstr>
      <vt:lpstr>Something something dark side</vt:lpstr>
      <vt:lpstr>Galactic rotation, dark matter</vt:lpstr>
      <vt:lpstr>Dark matter</vt:lpstr>
      <vt:lpstr>Dark matter</vt:lpstr>
      <vt:lpstr>Dark matter outside the Milky Way</vt:lpstr>
      <vt:lpstr>Dark matter in galaxy clusters</vt:lpstr>
      <vt:lpstr>Dark matter in galaxy clusters</vt:lpstr>
      <vt:lpstr>Dark matter in galaxy clusters</vt:lpstr>
      <vt:lpstr>Dark matter in galaxy clusters</vt:lpstr>
      <vt:lpstr>Dark matter in galaxy clusters</vt:lpstr>
      <vt:lpstr>Interacting galaxy clusters</vt:lpstr>
      <vt:lpstr>What’s the (dark) matter?</vt:lpstr>
      <vt:lpstr>How much do we need?</vt:lpstr>
      <vt:lpstr>Geometry of the universe</vt:lpstr>
      <vt:lpstr>Geometry of the universe</vt:lpstr>
      <vt:lpstr>How much do we need?</vt:lpstr>
      <vt:lpstr>How much do we have?</vt:lpstr>
      <vt:lpstr>How much do we have?</vt:lpstr>
      <vt:lpstr>Nonbaryonic dark matter candidates</vt:lpstr>
      <vt:lpstr>Structure of the universe</vt:lpstr>
      <vt:lpstr>Structure of the universe</vt:lpstr>
      <vt:lpstr>The fate of the universe</vt:lpstr>
      <vt:lpstr>The fate of the universe</vt:lpstr>
      <vt:lpstr>Accelerating universe?</vt:lpstr>
      <vt:lpstr>…fate of the universe?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dc:subject>
  <dc:creator>Alicia N Aarnio</dc:creator>
  <cp:lastModifiedBy>Alicia N Aarnio</cp:lastModifiedBy>
  <cp:revision>120</cp:revision>
  <cp:lastPrinted>2018-11-15T16:00:06Z</cp:lastPrinted>
  <dcterms:created xsi:type="dcterms:W3CDTF">2018-08-16T18:07:09Z</dcterms:created>
  <dcterms:modified xsi:type="dcterms:W3CDTF">2018-11-19T00:18:37Z</dcterms:modified>
</cp:coreProperties>
</file>